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97" r:id="rId39"/>
    <p:sldId id="354" r:id="rId40"/>
    <p:sldId id="355" r:id="rId41"/>
    <p:sldId id="356" r:id="rId42"/>
    <p:sldId id="357" r:id="rId43"/>
    <p:sldId id="358" r:id="rId44"/>
    <p:sldId id="359" r:id="rId45"/>
    <p:sldId id="360" r:id="rId46"/>
    <p:sldId id="361" r:id="rId47"/>
    <p:sldId id="364" r:id="rId48"/>
    <p:sldId id="362" r:id="rId49"/>
    <p:sldId id="363" r:id="rId50"/>
    <p:sldId id="365" r:id="rId51"/>
    <p:sldId id="366" r:id="rId52"/>
    <p:sldId id="367" r:id="rId53"/>
    <p:sldId id="368" r:id="rId54"/>
    <p:sldId id="398" r:id="rId55"/>
    <p:sldId id="399" r:id="rId56"/>
    <p:sldId id="400" r:id="rId57"/>
    <p:sldId id="401" r:id="rId58"/>
    <p:sldId id="402" r:id="rId59"/>
    <p:sldId id="403" r:id="rId60"/>
    <p:sldId id="405" r:id="rId61"/>
    <p:sldId id="406" r:id="rId62"/>
    <p:sldId id="407" r:id="rId63"/>
    <p:sldId id="408" r:id="rId64"/>
    <p:sldId id="409" r:id="rId65"/>
    <p:sldId id="410" r:id="rId66"/>
    <p:sldId id="411" r:id="rId67"/>
    <p:sldId id="369" r:id="rId68"/>
    <p:sldId id="370" r:id="rId69"/>
    <p:sldId id="371" r:id="rId70"/>
    <p:sldId id="372" r:id="rId71"/>
    <p:sldId id="373" r:id="rId72"/>
    <p:sldId id="374" r:id="rId73"/>
    <p:sldId id="375" r:id="rId74"/>
    <p:sldId id="376" r:id="rId75"/>
    <p:sldId id="377" r:id="rId76"/>
    <p:sldId id="396" r:id="rId77"/>
    <p:sldId id="378" r:id="rId78"/>
    <p:sldId id="379" r:id="rId79"/>
    <p:sldId id="380" r:id="rId80"/>
    <p:sldId id="381" r:id="rId81"/>
    <p:sldId id="382" r:id="rId82"/>
    <p:sldId id="383" r:id="rId83"/>
    <p:sldId id="384" r:id="rId84"/>
    <p:sldId id="387" r:id="rId85"/>
    <p:sldId id="388" r:id="rId86"/>
    <p:sldId id="389" r:id="rId87"/>
    <p:sldId id="390" r:id="rId88"/>
    <p:sldId id="451" r:id="rId89"/>
    <p:sldId id="452" r:id="rId90"/>
    <p:sldId id="453" r:id="rId91"/>
    <p:sldId id="454" r:id="rId92"/>
    <p:sldId id="455" r:id="rId93"/>
    <p:sldId id="456" r:id="rId94"/>
    <p:sldId id="457" r:id="rId95"/>
    <p:sldId id="419" r:id="rId96"/>
    <p:sldId id="391" r:id="rId97"/>
    <p:sldId id="392" r:id="rId98"/>
    <p:sldId id="393" r:id="rId99"/>
    <p:sldId id="394" r:id="rId100"/>
    <p:sldId id="395" r:id="rId101"/>
    <p:sldId id="421" r:id="rId102"/>
    <p:sldId id="422" r:id="rId103"/>
    <p:sldId id="423" r:id="rId104"/>
    <p:sldId id="424" r:id="rId105"/>
    <p:sldId id="425" r:id="rId106"/>
    <p:sldId id="426" r:id="rId107"/>
    <p:sldId id="427" r:id="rId108"/>
    <p:sldId id="428" r:id="rId109"/>
    <p:sldId id="429" r:id="rId110"/>
    <p:sldId id="430" r:id="rId111"/>
    <p:sldId id="431" r:id="rId112"/>
    <p:sldId id="432" r:id="rId113"/>
    <p:sldId id="433" r:id="rId114"/>
    <p:sldId id="434" r:id="rId115"/>
    <p:sldId id="435" r:id="rId116"/>
    <p:sldId id="436" r:id="rId117"/>
    <p:sldId id="437" r:id="rId118"/>
    <p:sldId id="438" r:id="rId119"/>
    <p:sldId id="439" r:id="rId120"/>
    <p:sldId id="440" r:id="rId121"/>
    <p:sldId id="441" r:id="rId122"/>
    <p:sldId id="442" r:id="rId123"/>
    <p:sldId id="443" r:id="rId124"/>
    <p:sldId id="444" r:id="rId125"/>
    <p:sldId id="445" r:id="rId126"/>
    <p:sldId id="446" r:id="rId127"/>
    <p:sldId id="447" r:id="rId128"/>
    <p:sldId id="450" r:id="rId129"/>
    <p:sldId id="448" r:id="rId130"/>
    <p:sldId id="385" r:id="rId131"/>
    <p:sldId id="386" r:id="rId132"/>
    <p:sldId id="458" r:id="rId133"/>
    <p:sldId id="459" r:id="rId134"/>
  </p:sldIdLst>
  <p:sldSz cx="12192000" cy="6858000"/>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paolo Penzo" initials="PP" lastIdx="0" clrIdx="0">
    <p:extLst>
      <p:ext uri="{19B8F6BF-5375-455C-9EA6-DF929625EA0E}">
        <p15:presenceInfo xmlns:p15="http://schemas.microsoft.com/office/powerpoint/2012/main" userId="S-1-5-21-890197992-1576562713-1544898942-50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60" autoAdjust="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EFF9F64-2FC6-40A3-B581-F5524FAB5C80}" type="datetimeFigureOut">
              <a:rPr lang="it-IT" smtClean="0"/>
              <a:t>30/01/2020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24257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EFF9F64-2FC6-40A3-B581-F5524FAB5C80}" type="datetimeFigureOut">
              <a:rPr lang="it-IT" smtClean="0"/>
              <a:t>30/01/2020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307625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EFF9F64-2FC6-40A3-B581-F5524FAB5C80}" type="datetimeFigureOut">
              <a:rPr lang="it-IT" smtClean="0"/>
              <a:t>30/01/2020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78211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EFF9F64-2FC6-40A3-B581-F5524FAB5C80}" type="datetimeFigureOut">
              <a:rPr lang="it-IT" smtClean="0"/>
              <a:t>30/01/2020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349529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CEFF9F64-2FC6-40A3-B581-F5524FAB5C80}" type="datetimeFigureOut">
              <a:rPr lang="it-IT" smtClean="0"/>
              <a:t>30/01/2020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47058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EFF9F64-2FC6-40A3-B581-F5524FAB5C80}" type="datetimeFigureOut">
              <a:rPr lang="it-IT" smtClean="0"/>
              <a:t>30/01/2020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160656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EFF9F64-2FC6-40A3-B581-F5524FAB5C80}" type="datetimeFigureOut">
              <a:rPr lang="it-IT" smtClean="0"/>
              <a:t>30/01/2020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187345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EFF9F64-2FC6-40A3-B581-F5524FAB5C80}" type="datetimeFigureOut">
              <a:rPr lang="it-IT" smtClean="0"/>
              <a:t>30/01/2020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32338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EFF9F64-2FC6-40A3-B581-F5524FAB5C80}" type="datetimeFigureOut">
              <a:rPr lang="it-IT" smtClean="0"/>
              <a:t>30/01/2020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110504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CEFF9F64-2FC6-40A3-B581-F5524FAB5C80}" type="datetimeFigureOut">
              <a:rPr lang="it-IT" smtClean="0"/>
              <a:t>30/01/2020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40443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CEFF9F64-2FC6-40A3-B581-F5524FAB5C80}" type="datetimeFigureOut">
              <a:rPr lang="it-IT" smtClean="0"/>
              <a:t>30/01/2020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3E1630-63EC-471D-BAFF-63C14B5EA583}" type="slidenum">
              <a:rPr lang="it-IT" smtClean="0"/>
              <a:t>‹N›</a:t>
            </a:fld>
            <a:endParaRPr lang="it-IT"/>
          </a:p>
        </p:txBody>
      </p:sp>
    </p:spTree>
    <p:extLst>
      <p:ext uri="{BB962C8B-B14F-4D97-AF65-F5344CB8AC3E}">
        <p14:creationId xmlns:p14="http://schemas.microsoft.com/office/powerpoint/2010/main" val="286912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F9F64-2FC6-40A3-B581-F5524FAB5C80}" type="datetimeFigureOut">
              <a:rPr lang="it-IT" smtClean="0"/>
              <a:t>30/01/2020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1630-63EC-471D-BAFF-63C14B5EA583}" type="slidenum">
              <a:rPr lang="it-IT" smtClean="0"/>
              <a:t>‹N›</a:t>
            </a:fld>
            <a:endParaRPr lang="it-IT"/>
          </a:p>
        </p:txBody>
      </p:sp>
    </p:spTree>
    <p:extLst>
      <p:ext uri="{BB962C8B-B14F-4D97-AF65-F5344CB8AC3E}">
        <p14:creationId xmlns:p14="http://schemas.microsoft.com/office/powerpoint/2010/main" val="3789096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0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4.png"/><Relationship Id="rId4" Type="http://schemas.openxmlformats.org/officeDocument/2006/relationships/image" Target="../media/image8.jpg"/></Relationships>
</file>

<file path=ppt/slides/_rels/slide1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0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0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3.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4.png"/><Relationship Id="rId4" Type="http://schemas.openxmlformats.org/officeDocument/2006/relationships/image" Target="../media/image8.jpg"/></Relationships>
</file>

<file path=ppt/slides/_rels/slide10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4.png"/><Relationship Id="rId4" Type="http://schemas.openxmlformats.org/officeDocument/2006/relationships/image" Target="../media/image8.jpg"/></Relationships>
</file>

<file path=ppt/slides/_rels/slide106.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7.jpg"/><Relationship Id="rId7" Type="http://schemas.openxmlformats.org/officeDocument/2006/relationships/image" Target="../media/image55.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4.png"/><Relationship Id="rId4" Type="http://schemas.openxmlformats.org/officeDocument/2006/relationships/image" Target="../media/image8.jpg"/></Relationships>
</file>

<file path=ppt/slides/_rels/slide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4.png"/><Relationship Id="rId4" Type="http://schemas.openxmlformats.org/officeDocument/2006/relationships/image" Target="../media/image8.jpg"/></Relationships>
</file>

<file path=ppt/slides/_rels/slide10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4.png"/><Relationship Id="rId4" Type="http://schemas.openxmlformats.org/officeDocument/2006/relationships/image" Target="../media/image8.jpg"/></Relationships>
</file>

<file path=ppt/slides/_rels/slide10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4.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0.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4.png"/><Relationship Id="rId4" Type="http://schemas.openxmlformats.org/officeDocument/2006/relationships/image" Target="../media/image8.jpg"/></Relationships>
</file>

<file path=ppt/slides/_rels/slide1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2.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4.png"/><Relationship Id="rId4" Type="http://schemas.openxmlformats.org/officeDocument/2006/relationships/image" Target="../media/image8.jpg"/></Relationships>
</file>

<file path=ppt/slides/_rels/slide1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4.png"/><Relationship Id="rId4" Type="http://schemas.openxmlformats.org/officeDocument/2006/relationships/image" Target="../media/image8.jpg"/></Relationships>
</file>

<file path=ppt/slides/_rels/slide1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4.png"/><Relationship Id="rId4" Type="http://schemas.openxmlformats.org/officeDocument/2006/relationships/image" Target="../media/image8.jpg"/></Relationships>
</file>

<file path=ppt/slides/_rels/slide11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6.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4.png"/><Relationship Id="rId4" Type="http://schemas.openxmlformats.org/officeDocument/2006/relationships/image" Target="../media/image8.jpg"/></Relationships>
</file>

<file path=ppt/slides/_rels/slide1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4.png"/><Relationship Id="rId4" Type="http://schemas.openxmlformats.org/officeDocument/2006/relationships/image" Target="../media/image8.jpg"/></Relationships>
</file>

<file path=ppt/slides/_rels/slide1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4.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20.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7.jpg"/><Relationship Id="rId7" Type="http://schemas.openxmlformats.org/officeDocument/2006/relationships/image" Target="../media/image68.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4.png"/><Relationship Id="rId4" Type="http://schemas.openxmlformats.org/officeDocument/2006/relationships/image" Target="../media/image8.jpg"/><Relationship Id="rId9" Type="http://schemas.openxmlformats.org/officeDocument/2006/relationships/image" Target="../media/image70.emf"/></Relationships>
</file>

<file path=ppt/slides/_rels/slide12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72.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4.png"/><Relationship Id="rId4" Type="http://schemas.openxmlformats.org/officeDocument/2006/relationships/image" Target="../media/image8.jpg"/></Relationships>
</file>

<file path=ppt/slides/_rels/slide122.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7.jpg"/><Relationship Id="rId7" Type="http://schemas.openxmlformats.org/officeDocument/2006/relationships/image" Target="../media/image71.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image" Target="../media/image4.png"/><Relationship Id="rId4" Type="http://schemas.openxmlformats.org/officeDocument/2006/relationships/image" Target="../media/image8.jpg"/><Relationship Id="rId9" Type="http://schemas.openxmlformats.org/officeDocument/2006/relationships/image" Target="../media/image72.emf"/></Relationships>
</file>

<file path=ppt/slides/_rels/slide1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4.png"/><Relationship Id="rId4" Type="http://schemas.openxmlformats.org/officeDocument/2006/relationships/image" Target="../media/image8.jpg"/></Relationships>
</file>

<file path=ppt/slides/_rels/slide12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7.jpg"/><Relationship Id="rId7" Type="http://schemas.openxmlformats.org/officeDocument/2006/relationships/image" Target="../media/image77.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76.emf"/><Relationship Id="rId5" Type="http://schemas.openxmlformats.org/officeDocument/2006/relationships/image" Target="../media/image4.png"/><Relationship Id="rId10" Type="http://schemas.openxmlformats.org/officeDocument/2006/relationships/image" Target="../media/image79.emf"/><Relationship Id="rId4" Type="http://schemas.openxmlformats.org/officeDocument/2006/relationships/image" Target="../media/image8.jpg"/><Relationship Id="rId9" Type="http://schemas.openxmlformats.org/officeDocument/2006/relationships/image" Target="../media/image78.emf"/></Relationships>
</file>

<file path=ppt/slides/_rels/slide1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0.emf"/><Relationship Id="rId2" Type="http://schemas.openxmlformats.org/officeDocument/2006/relationships/image" Target="../media/image66.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s/_rels/slide1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2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82.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4.png"/><Relationship Id="rId4" Type="http://schemas.openxmlformats.org/officeDocument/2006/relationships/image" Target="../media/image8.jpg"/></Relationships>
</file>

<file path=ppt/slides/_rels/slide1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image" Target="../media/image4.png"/><Relationship Id="rId4" Type="http://schemas.openxmlformats.org/officeDocument/2006/relationships/image" Target="../media/image8.jpg"/></Relationships>
</file>

<file path=ppt/slides/_rels/slide1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feamp@pec.regione.veneto.i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g"/></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bur.regione.veneto.it/BurvServices/Pubblica/DettaglioDgr.aspx?id=410743"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3.emf"/><Relationship Id="rId2" Type="http://schemas.openxmlformats.org/officeDocument/2006/relationships/hyperlink" Target="https://www.regione.veneto.it/web/agricoltura-e-foreste/programmazione-2014-2020-feamp#Manuale_delle_procedure_e_dei_controlli"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4.emf"/><Relationship Id="rId2" Type="http://schemas.openxmlformats.org/officeDocument/2006/relationships/hyperlink" Target="https://bur.regione.veneto.it/BurvServices/Pubblica/DettaglioDgr.aspx?id=410743"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emf"/><Relationship Id="rId2" Type="http://schemas.openxmlformats.org/officeDocument/2006/relationships/hyperlink" Target="https://bur.regione.veneto.it/BurvServices/Pubblica/DettaglioDgr.aspx?id=410743"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mailto:feamp@regione.veneto.i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regione.veneto.it/web/agricoltura-e-foreste/programmazione-2014-2020-feamp"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png"/><Relationship Id="rId4" Type="http://schemas.openxmlformats.org/officeDocument/2006/relationships/image" Target="../media/image8.jpg"/></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4.png"/><Relationship Id="rId4" Type="http://schemas.openxmlformats.org/officeDocument/2006/relationships/image" Target="../media/image8.jpg"/></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4.png"/><Relationship Id="rId4" Type="http://schemas.openxmlformats.org/officeDocument/2006/relationships/image" Target="../media/image8.jpg"/></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0.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4.png"/><Relationship Id="rId4" Type="http://schemas.openxmlformats.org/officeDocument/2006/relationships/image" Target="../media/image8.jpg"/></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8.jpg"/></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5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7.jpg"/><Relationship Id="rId7"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8.jpg"/></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4.png"/><Relationship Id="rId4" Type="http://schemas.openxmlformats.org/officeDocument/2006/relationships/image" Target="../media/image8.jpg"/></Relationships>
</file>

<file path=ppt/slides/_rels/slide6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7.jpg"/><Relationship Id="rId7" Type="http://schemas.openxmlformats.org/officeDocument/2006/relationships/image" Target="../media/image29.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8.jpg"/></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8.jpg"/></Relationships>
</file>

<file path=ppt/slides/_rels/slide6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8.jpg"/></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8.jpg"/></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8.jpg"/></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8.jpg"/></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8.jpg"/></Relationships>
</file>

<file path=ppt/slides/_rels/slide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8.jpg"/></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8.jpg"/></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4.png"/><Relationship Id="rId4" Type="http://schemas.openxmlformats.org/officeDocument/2006/relationships/image" Target="../media/image8.jpg"/></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8.jpg"/></Relationships>
</file>

<file path=ppt/slides/_rels/slide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7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7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8.jpg"/></Relationships>
</file>

<file path=ppt/slides/_rels/slide8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jpg"/><Relationship Id="rId7" Type="http://schemas.openxmlformats.org/officeDocument/2006/relationships/image" Target="../media/image4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image" Target="../media/image8.jpg"/><Relationship Id="rId9" Type="http://schemas.openxmlformats.org/officeDocument/2006/relationships/image" Target="../media/image47.png"/></Relationships>
</file>

<file path=ppt/slides/_rels/slide8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4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png"/><Relationship Id="rId4" Type="http://schemas.openxmlformats.org/officeDocument/2006/relationships/image" Target="../media/image8.jpg"/></Relationships>
</file>

<file path=ppt/slides/_rels/slide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8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8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8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9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10145" y="1928388"/>
            <a:ext cx="9144000" cy="3938258"/>
          </a:xfrm>
        </p:spPr>
        <p:txBody>
          <a:bodyPr>
            <a:normAutofit fontScale="92500" lnSpcReduction="10000"/>
          </a:bodyPr>
          <a:lstStyle/>
          <a:p>
            <a:r>
              <a:rPr lang="it-IT" b="1" dirty="0" smtClean="0"/>
              <a:t>REGIONE DEL VENETO – DIREZIONE AGROAMBIENTE, PROGRAMMAZIONE E GESTIONE ITTICA E FAUNISTICO-VENATORIA</a:t>
            </a:r>
          </a:p>
          <a:p>
            <a:r>
              <a:rPr lang="it-IT" i="1" dirty="0" smtClean="0"/>
              <a:t>PO </a:t>
            </a:r>
            <a:r>
              <a:rPr lang="it-IT" i="1" dirty="0"/>
              <a:t>Gestione Attività Organismo Intermedio </a:t>
            </a:r>
            <a:r>
              <a:rPr lang="it-IT" i="1" dirty="0" err="1"/>
              <a:t>AdG</a:t>
            </a:r>
            <a:r>
              <a:rPr lang="it-IT" i="1" dirty="0"/>
              <a:t> </a:t>
            </a:r>
            <a:r>
              <a:rPr lang="it-IT" i="1" dirty="0" smtClean="0"/>
              <a:t>FEAMP</a:t>
            </a:r>
          </a:p>
          <a:p>
            <a:endParaRPr lang="it-IT" i="1" dirty="0"/>
          </a:p>
          <a:p>
            <a:r>
              <a:rPr lang="it-IT" b="1" dirty="0" smtClean="0"/>
              <a:t>INCONTRO INFORMATIVO BANDI FEAMP 2020 </a:t>
            </a:r>
          </a:p>
          <a:p>
            <a:r>
              <a:rPr lang="it-IT" dirty="0" smtClean="0"/>
              <a:t>DGR </a:t>
            </a:r>
            <a:r>
              <a:rPr lang="it-IT" dirty="0"/>
              <a:t>n. 1943 del </a:t>
            </a:r>
            <a:r>
              <a:rPr lang="it-IT" dirty="0" smtClean="0"/>
              <a:t>23/12/2019</a:t>
            </a:r>
          </a:p>
          <a:p>
            <a:endParaRPr lang="it-IT" dirty="0"/>
          </a:p>
          <a:p>
            <a:endParaRPr lang="it-IT" dirty="0"/>
          </a:p>
          <a:p>
            <a:r>
              <a:rPr lang="it-IT" dirty="0" smtClean="0"/>
              <a:t>30 GENNAIO 2020</a:t>
            </a:r>
          </a:p>
          <a:p>
            <a:r>
              <a:rPr lang="it-IT" dirty="0" smtClean="0"/>
              <a:t>Palazzo del Gazzettino – Via Torino 110</a:t>
            </a:r>
          </a:p>
          <a:p>
            <a:endParaRPr lang="it-IT" dirty="0"/>
          </a:p>
          <a:p>
            <a:endParaRPr lang="it-IT" dirty="0" smtClean="0"/>
          </a:p>
          <a:p>
            <a:endParaRPr lang="it-IT" dirty="0"/>
          </a:p>
        </p:txBody>
      </p:sp>
      <p:grpSp>
        <p:nvGrpSpPr>
          <p:cNvPr id="5" name="Gruppo 4"/>
          <p:cNvGrpSpPr>
            <a:grpSpLocks noChangeAspect="1"/>
          </p:cNvGrpSpPr>
          <p:nvPr/>
        </p:nvGrpSpPr>
        <p:grpSpPr>
          <a:xfrm>
            <a:off x="2701592" y="544339"/>
            <a:ext cx="6761106" cy="900000"/>
            <a:chOff x="1798291" y="5485794"/>
            <a:chExt cx="5864900" cy="780702"/>
          </a:xfrm>
        </p:grpSpPr>
        <p:pic>
          <p:nvPicPr>
            <p:cNvPr id="6" name="Immagine 5"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7" name="Immagine 6"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8" name="Immagine 7"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84664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Reg. UE n. 1303/2013 </a:t>
            </a:r>
            <a:endParaRPr lang="it-IT" b="1" dirty="0" smtClean="0"/>
          </a:p>
          <a:p>
            <a:pPr marL="0" indent="0" algn="ctr">
              <a:buNone/>
            </a:pPr>
            <a:r>
              <a:rPr lang="it-IT" b="1" dirty="0" smtClean="0"/>
              <a:t>Art. 71 STABILITA’ DELLE OPERAZIONI</a:t>
            </a:r>
          </a:p>
          <a:p>
            <a:pPr marL="114300" indent="0" algn="just">
              <a:buNone/>
            </a:pPr>
            <a:r>
              <a:rPr lang="it-IT" dirty="0" smtClean="0"/>
              <a:t>Divieto di vendere, cedere o destinare a fini diversi  da quelli previsti dalla misura pertinente alla domanda, senza la preventiva comunicazione, il bene e/o l’impianto e/o l’attrezzatura oggetto del finanziamento, con obbligo di mantenere la proprietà/disponibilità del bene per un periodo di 5 anni dalla data del pagamento del contributo concesso, pena la sua revoca.</a:t>
            </a:r>
          </a:p>
        </p:txBody>
      </p:sp>
    </p:spTree>
    <p:extLst>
      <p:ext uri="{BB962C8B-B14F-4D97-AF65-F5344CB8AC3E}">
        <p14:creationId xmlns:p14="http://schemas.microsoft.com/office/powerpoint/2010/main" val="36077320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fontScale="90000"/>
          </a:bodyPr>
          <a:lstStyle/>
          <a:p>
            <a:pPr algn="ctr"/>
            <a:r>
              <a:rPr lang="it-IT" sz="3600" b="1" dirty="0" smtClean="0">
                <a:latin typeface="+mn-lt"/>
                <a:ea typeface="+mn-ea"/>
                <a:cs typeface="+mn-cs"/>
              </a:rPr>
              <a:t>INVESTIMENTI PRODUTTIVI IN ACQUACOLTURA</a:t>
            </a:r>
            <a:br>
              <a:rPr lang="it-IT" sz="3600" b="1" dirty="0" smtClean="0">
                <a:latin typeface="+mn-lt"/>
                <a:ea typeface="+mn-ea"/>
                <a:cs typeface="+mn-cs"/>
              </a:rPr>
            </a:br>
            <a:r>
              <a:rPr lang="it-IT" sz="3600" b="1" dirty="0" smtClean="0">
                <a:latin typeface="+mn-lt"/>
                <a:ea typeface="+mn-ea"/>
                <a:cs typeface="+mn-cs"/>
              </a:rPr>
              <a:t>E IMPRESE DI TRASFORMAZIONE DI PRODOTTI ITTICI</a:t>
            </a:r>
            <a:endParaRPr lang="it-IT" sz="3600" b="1" dirty="0">
              <a:latin typeface="+mn-lt"/>
              <a:ea typeface="+mn-ea"/>
              <a:cs typeface="+mn-cs"/>
            </a:endParaRPr>
          </a:p>
        </p:txBody>
      </p:sp>
      <p:sp>
        <p:nvSpPr>
          <p:cNvPr id="3" name="Segnaposto contenuto 2"/>
          <p:cNvSpPr>
            <a:spLocks noGrp="1"/>
          </p:cNvSpPr>
          <p:nvPr>
            <p:ph idx="1"/>
          </p:nvPr>
        </p:nvSpPr>
        <p:spPr>
          <a:xfrm>
            <a:off x="838200" y="1142134"/>
            <a:ext cx="10515600" cy="4861502"/>
          </a:xfrm>
          <a:solidFill>
            <a:schemeClr val="bg1">
              <a:alpha val="0"/>
            </a:schemeClr>
          </a:solidFill>
        </p:spPr>
        <p:txBody>
          <a:bodyPr>
            <a:normAutofit fontScale="92500" lnSpcReduction="20000"/>
          </a:bodyPr>
          <a:lstStyle/>
          <a:p>
            <a:pPr marL="0" indent="0" algn="ctr">
              <a:spcAft>
                <a:spcPts val="1000"/>
              </a:spcAft>
              <a:buNone/>
            </a:pPr>
            <a:r>
              <a:rPr lang="it-IT" b="1" dirty="0" smtClean="0"/>
              <a:t>Impianti per la produzione di energia da fonti rinnovabili</a:t>
            </a:r>
          </a:p>
          <a:p>
            <a:pPr algn="just">
              <a:spcAft>
                <a:spcPts val="1000"/>
              </a:spcAft>
            </a:pPr>
            <a:r>
              <a:rPr lang="it-IT" dirty="0" smtClean="0"/>
              <a:t>La misura 2.48/1 (IPA1) ammette tali costi entro il </a:t>
            </a:r>
            <a:r>
              <a:rPr lang="it-IT" b="1" dirty="0" smtClean="0"/>
              <a:t>limite del </a:t>
            </a:r>
            <a:r>
              <a:rPr lang="it-IT" b="1" dirty="0" smtClean="0">
                <a:solidFill>
                  <a:srgbClr val="FF0000"/>
                </a:solidFill>
              </a:rPr>
              <a:t>15%</a:t>
            </a:r>
            <a:r>
              <a:rPr lang="it-IT" b="1" dirty="0" smtClean="0"/>
              <a:t> </a:t>
            </a:r>
            <a:r>
              <a:rPr lang="it-IT" dirty="0" smtClean="0"/>
              <a:t>della spesa totale riconosciuta ammissibile (compresa la spesa riconoscibile per l’impianto.</a:t>
            </a:r>
            <a:endParaRPr lang="it-IT" b="1" dirty="0" smtClean="0"/>
          </a:p>
          <a:p>
            <a:pPr algn="just">
              <a:spcAft>
                <a:spcPts val="1000"/>
              </a:spcAft>
            </a:pPr>
            <a:r>
              <a:rPr lang="it-IT" dirty="0" smtClean="0"/>
              <a:t>Al fine dell’ammissibilità andrà riportato nella relazione tecnica progettuale un </a:t>
            </a:r>
            <a:r>
              <a:rPr lang="it-IT" u="sng" dirty="0" smtClean="0"/>
              <a:t>esame di dettaglio dei fabbisogni energetici dell’impresa, della situazione attuale riguardo alla copertura del fabbisogno, dei relativi costi, della congruità della potenza da installare rispetto ai fabbisogni</a:t>
            </a:r>
            <a:r>
              <a:rPr lang="it-IT" dirty="0" smtClean="0"/>
              <a:t>. In alternativa potrà essere allegato un elaborato tecnico autonomo contenente almeno i predetti elementi di valutazione.</a:t>
            </a:r>
          </a:p>
          <a:p>
            <a:pPr marL="0" indent="0" algn="just">
              <a:buNone/>
            </a:pPr>
            <a:r>
              <a:rPr lang="it-IT" dirty="0" smtClean="0"/>
              <a:t>L’analisi dei fabbisogni e della congruità dell’impianto da realizzare andrà ovviamente effettuata anche nel caso di successiva attivazione della misura 2.48/3 (IPA3) relativa all’art.48, </a:t>
            </a:r>
            <a:r>
              <a:rPr lang="it-IT" dirty="0" err="1" smtClean="0"/>
              <a:t>lett</a:t>
            </a:r>
            <a:r>
              <a:rPr lang="it-IT" dirty="0" smtClean="0"/>
              <a:t>. k) del Reg. (UE) 508/2014</a:t>
            </a: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25163343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sp>
        <p:nvSpPr>
          <p:cNvPr id="3" name="Segnaposto contenuto 2"/>
          <p:cNvSpPr>
            <a:spLocks noGrp="1"/>
          </p:cNvSpPr>
          <p:nvPr>
            <p:ph idx="1"/>
          </p:nvPr>
        </p:nvSpPr>
        <p:spPr>
          <a:xfrm>
            <a:off x="763672" y="860460"/>
            <a:ext cx="10515600" cy="4819051"/>
          </a:xfrm>
          <a:solidFill>
            <a:schemeClr val="bg1">
              <a:alpha val="0"/>
            </a:schemeClr>
          </a:solidFill>
        </p:spPr>
        <p:txBody>
          <a:bodyPr>
            <a:normAutofit/>
          </a:bodyPr>
          <a:lstStyle/>
          <a:p>
            <a:pPr marL="0" indent="0">
              <a:buNone/>
            </a:pPr>
            <a:r>
              <a:rPr lang="it-IT" u="sng" dirty="0" smtClean="0">
                <a:solidFill>
                  <a:schemeClr val="accent1">
                    <a:lumMod val="75000"/>
                  </a:schemeClr>
                </a:solidFill>
              </a:rPr>
              <a:t>Misure 1.32, 1.41-1 e 2, 1.42</a:t>
            </a:r>
            <a:r>
              <a:rPr lang="it-IT" u="sng" dirty="0" smtClean="0"/>
              <a:t> </a:t>
            </a:r>
            <a:r>
              <a:rPr lang="it-IT" dirty="0" smtClean="0"/>
              <a:t>(in parte) – Bandi allegati D, F, G e H</a:t>
            </a:r>
          </a:p>
          <a:p>
            <a:pPr marL="0" indent="0">
              <a:buNone/>
            </a:pPr>
            <a:r>
              <a:rPr lang="it-IT" dirty="0" smtClean="0"/>
              <a:t>Aspetti comuni</a:t>
            </a:r>
          </a:p>
          <a:p>
            <a:pPr marL="0" indent="0">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grpSp>
        <p:nvGrpSpPr>
          <p:cNvPr id="4" name="Gruppo 3"/>
          <p:cNvGrpSpPr/>
          <p:nvPr/>
        </p:nvGrpSpPr>
        <p:grpSpPr>
          <a:xfrm>
            <a:off x="797199" y="1977239"/>
            <a:ext cx="7084619" cy="3464794"/>
            <a:chOff x="117769" y="2058720"/>
            <a:chExt cx="7084619" cy="3464794"/>
          </a:xfrm>
        </p:grpSpPr>
        <p:pic>
          <p:nvPicPr>
            <p:cNvPr id="11" name="Immagine 10"/>
            <p:cNvPicPr>
              <a:picLocks noChangeAspect="1"/>
            </p:cNvPicPr>
            <p:nvPr/>
          </p:nvPicPr>
          <p:blipFill rotWithShape="1">
            <a:blip r:embed="rId6"/>
            <a:srcRect b="80936"/>
            <a:stretch/>
          </p:blipFill>
          <p:spPr>
            <a:xfrm>
              <a:off x="127001" y="2058720"/>
              <a:ext cx="7047676" cy="1178524"/>
            </a:xfrm>
            <a:prstGeom prst="rect">
              <a:avLst/>
            </a:prstGeom>
          </p:spPr>
        </p:pic>
        <p:pic>
          <p:nvPicPr>
            <p:cNvPr id="12" name="Immagine 11"/>
            <p:cNvPicPr>
              <a:picLocks noChangeAspect="1"/>
            </p:cNvPicPr>
            <p:nvPr/>
          </p:nvPicPr>
          <p:blipFill rotWithShape="1">
            <a:blip r:embed="rId6"/>
            <a:srcRect t="42212" b="43565"/>
            <a:stretch/>
          </p:blipFill>
          <p:spPr>
            <a:xfrm>
              <a:off x="136240" y="3612530"/>
              <a:ext cx="7047676" cy="879230"/>
            </a:xfrm>
            <a:prstGeom prst="rect">
              <a:avLst/>
            </a:prstGeom>
          </p:spPr>
        </p:pic>
        <p:pic>
          <p:nvPicPr>
            <p:cNvPr id="13" name="Immagine 12"/>
            <p:cNvPicPr>
              <a:picLocks noChangeAspect="1"/>
            </p:cNvPicPr>
            <p:nvPr/>
          </p:nvPicPr>
          <p:blipFill rotWithShape="1">
            <a:blip r:embed="rId6"/>
            <a:srcRect t="89123"/>
            <a:stretch/>
          </p:blipFill>
          <p:spPr>
            <a:xfrm>
              <a:off x="154712" y="4851086"/>
              <a:ext cx="7047676" cy="672428"/>
            </a:xfrm>
            <a:prstGeom prst="rect">
              <a:avLst/>
            </a:prstGeom>
          </p:spPr>
        </p:pic>
        <p:pic>
          <p:nvPicPr>
            <p:cNvPr id="15" name="Immagine 14"/>
            <p:cNvPicPr>
              <a:picLocks noChangeAspect="1"/>
            </p:cNvPicPr>
            <p:nvPr/>
          </p:nvPicPr>
          <p:blipFill rotWithShape="1">
            <a:blip r:embed="rId6"/>
            <a:srcRect t="30822" b="64058"/>
            <a:stretch/>
          </p:blipFill>
          <p:spPr>
            <a:xfrm>
              <a:off x="117769" y="3269986"/>
              <a:ext cx="7047676" cy="316523"/>
            </a:xfrm>
            <a:prstGeom prst="rect">
              <a:avLst/>
            </a:prstGeom>
          </p:spPr>
        </p:pic>
        <p:pic>
          <p:nvPicPr>
            <p:cNvPr id="16" name="Immagine 15"/>
            <p:cNvPicPr>
              <a:picLocks noChangeAspect="1"/>
            </p:cNvPicPr>
            <p:nvPr/>
          </p:nvPicPr>
          <p:blipFill rotWithShape="1">
            <a:blip r:embed="rId6"/>
            <a:srcRect t="55920" b="39102"/>
            <a:stretch/>
          </p:blipFill>
          <p:spPr>
            <a:xfrm>
              <a:off x="145479" y="4500189"/>
              <a:ext cx="7047676" cy="307731"/>
            </a:xfrm>
            <a:prstGeom prst="rect">
              <a:avLst/>
            </a:prstGeom>
          </p:spPr>
        </p:pic>
      </p:grpSp>
      <p:sp>
        <p:nvSpPr>
          <p:cNvPr id="5" name="CasellaDiTesto 4"/>
          <p:cNvSpPr txBox="1"/>
          <p:nvPr/>
        </p:nvSpPr>
        <p:spPr>
          <a:xfrm>
            <a:off x="7904773" y="3555484"/>
            <a:ext cx="4287227" cy="461665"/>
          </a:xfrm>
          <a:prstGeom prst="rect">
            <a:avLst/>
          </a:prstGeom>
          <a:noFill/>
        </p:spPr>
        <p:txBody>
          <a:bodyPr wrap="square" rtlCol="0">
            <a:spAutoFit/>
          </a:bodyPr>
          <a:lstStyle/>
          <a:p>
            <a:r>
              <a:rPr lang="it-IT" sz="1200" dirty="0" smtClean="0"/>
              <a:t>Dichiarazioni iscrizione RIP </a:t>
            </a:r>
            <a:r>
              <a:rPr lang="it-IT" sz="1200" b="1" dirty="0" smtClean="0">
                <a:solidFill>
                  <a:srgbClr val="FF0000"/>
                </a:solidFill>
              </a:rPr>
              <a:t>prive di estremi registrazione</a:t>
            </a:r>
            <a:r>
              <a:rPr lang="it-IT" sz="1200" dirty="0" smtClean="0"/>
              <a:t>, non datate e non firmate</a:t>
            </a:r>
            <a:endParaRPr lang="it-IT" sz="1200" dirty="0"/>
          </a:p>
        </p:txBody>
      </p:sp>
      <p:sp>
        <p:nvSpPr>
          <p:cNvPr id="17" name="CasellaDiTesto 16"/>
          <p:cNvSpPr txBox="1"/>
          <p:nvPr/>
        </p:nvSpPr>
        <p:spPr>
          <a:xfrm>
            <a:off x="7904773" y="3937253"/>
            <a:ext cx="4576937" cy="461665"/>
          </a:xfrm>
          <a:prstGeom prst="rect">
            <a:avLst/>
          </a:prstGeom>
          <a:noFill/>
        </p:spPr>
        <p:txBody>
          <a:bodyPr wrap="square" rtlCol="0">
            <a:spAutoFit/>
          </a:bodyPr>
          <a:lstStyle/>
          <a:p>
            <a:r>
              <a:rPr lang="it-IT" sz="1200" dirty="0" smtClean="0"/>
              <a:t>Dichiarazioni di </a:t>
            </a:r>
            <a:r>
              <a:rPr lang="it-IT" sz="1200" b="1" dirty="0" smtClean="0">
                <a:solidFill>
                  <a:srgbClr val="FF0000"/>
                </a:solidFill>
              </a:rPr>
              <a:t>tutti i proprietari</a:t>
            </a:r>
            <a:r>
              <a:rPr lang="it-IT" sz="1200" dirty="0" smtClean="0"/>
              <a:t>, datate, firmate con copia doc. identità</a:t>
            </a:r>
            <a:endParaRPr lang="it-IT" sz="1200" dirty="0"/>
          </a:p>
        </p:txBody>
      </p:sp>
    </p:spTree>
    <p:extLst>
      <p:ext uri="{BB962C8B-B14F-4D97-AF65-F5344CB8AC3E}">
        <p14:creationId xmlns:p14="http://schemas.microsoft.com/office/powerpoint/2010/main" val="9843438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sp>
        <p:nvSpPr>
          <p:cNvPr id="3" name="Segnaposto contenuto 2"/>
          <p:cNvSpPr>
            <a:spLocks noGrp="1"/>
          </p:cNvSpPr>
          <p:nvPr>
            <p:ph idx="1"/>
          </p:nvPr>
        </p:nvSpPr>
        <p:spPr>
          <a:xfrm>
            <a:off x="630347" y="790971"/>
            <a:ext cx="11166318" cy="5387974"/>
          </a:xfrm>
          <a:solidFill>
            <a:schemeClr val="bg1">
              <a:alpha val="0"/>
            </a:schemeClr>
          </a:solidFill>
        </p:spPr>
        <p:txBody>
          <a:bodyPr>
            <a:normAutofit/>
          </a:bodyPr>
          <a:lstStyle/>
          <a:p>
            <a:pPr marL="0" indent="0">
              <a:buNone/>
            </a:pPr>
            <a:r>
              <a:rPr lang="it-IT" sz="2400" b="1" u="sng" dirty="0" smtClean="0">
                <a:solidFill>
                  <a:schemeClr val="accent1">
                    <a:lumMod val="75000"/>
                  </a:schemeClr>
                </a:solidFill>
              </a:rPr>
              <a:t>Misura 1.32</a:t>
            </a:r>
            <a:r>
              <a:rPr lang="it-IT" sz="2400" b="1" u="sng" dirty="0">
                <a:solidFill>
                  <a:schemeClr val="accent1">
                    <a:lumMod val="75000"/>
                  </a:schemeClr>
                </a:solidFill>
              </a:rPr>
              <a:t> </a:t>
            </a:r>
            <a:r>
              <a:rPr lang="it-IT" sz="2400" b="1" u="sng" dirty="0" smtClean="0">
                <a:solidFill>
                  <a:schemeClr val="accent1">
                    <a:lumMod val="75000"/>
                  </a:schemeClr>
                </a:solidFill>
              </a:rPr>
              <a:t>- Salute e sicurezza (allegato D alla DGR 1943/2019)</a:t>
            </a:r>
          </a:p>
          <a:p>
            <a:pPr marL="0" indent="0">
              <a:buNone/>
            </a:pPr>
            <a:endParaRPr lang="it-IT" sz="2400" dirty="0">
              <a:solidFill>
                <a:schemeClr val="accent1">
                  <a:lumMod val="75000"/>
                </a:schemeClr>
              </a:solidFill>
            </a:endParaRPr>
          </a:p>
          <a:p>
            <a:pPr marL="0" indent="0">
              <a:buNone/>
            </a:pPr>
            <a:r>
              <a:rPr lang="it-IT" sz="2400" dirty="0" smtClean="0"/>
              <a:t>La </a:t>
            </a:r>
            <a:r>
              <a:rPr lang="it-IT" sz="2400" dirty="0"/>
              <a:t>Misura sostiene gli investimenti </a:t>
            </a:r>
            <a:r>
              <a:rPr lang="it-IT" sz="2400" dirty="0" smtClean="0"/>
              <a:t>destinati </a:t>
            </a:r>
            <a:r>
              <a:rPr lang="it-IT" sz="2400" dirty="0"/>
              <a:t>a sicurezza, condizioni di lavoro, salute e igiene a </a:t>
            </a:r>
            <a:r>
              <a:rPr lang="it-IT" sz="2400" dirty="0" smtClean="0"/>
              <a:t>bordo </a:t>
            </a:r>
          </a:p>
          <a:p>
            <a:pPr marL="0" indent="0">
              <a:buNone/>
            </a:pPr>
            <a:r>
              <a:rPr lang="it-IT" sz="2400" dirty="0" smtClean="0"/>
              <a:t>Riferimenti normativi:</a:t>
            </a:r>
          </a:p>
          <a:p>
            <a:pPr>
              <a:buFontTx/>
              <a:buChar char="-"/>
            </a:pPr>
            <a:r>
              <a:rPr lang="it-IT" sz="2400" b="1" dirty="0" smtClean="0"/>
              <a:t>Reg. (UE) n. 508/2014 - art. 11 e 32</a:t>
            </a:r>
          </a:p>
          <a:p>
            <a:pPr>
              <a:buFontTx/>
              <a:buChar char="-"/>
            </a:pPr>
            <a:r>
              <a:rPr lang="it-IT" sz="2400" b="1" dirty="0" smtClean="0">
                <a:solidFill>
                  <a:srgbClr val="FF0000"/>
                </a:solidFill>
              </a:rPr>
              <a:t>Reg. delegato n. 531/2015 - art. 2, 3, 4, 5 e 6</a:t>
            </a:r>
          </a:p>
          <a:p>
            <a:pPr marL="0" indent="0">
              <a:buNone/>
            </a:pPr>
            <a:endParaRPr lang="it-IT" sz="2400" dirty="0"/>
          </a:p>
          <a:p>
            <a:pPr marL="0" indent="0">
              <a:buNone/>
            </a:pPr>
            <a:endParaRPr lang="it-IT" sz="2400"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1787645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sp>
        <p:nvSpPr>
          <p:cNvPr id="3" name="Segnaposto contenuto 2"/>
          <p:cNvSpPr>
            <a:spLocks noGrp="1"/>
          </p:cNvSpPr>
          <p:nvPr>
            <p:ph idx="1"/>
          </p:nvPr>
        </p:nvSpPr>
        <p:spPr>
          <a:xfrm>
            <a:off x="497940" y="781917"/>
            <a:ext cx="11579759" cy="5489574"/>
          </a:xfrm>
          <a:solidFill>
            <a:schemeClr val="bg1">
              <a:alpha val="0"/>
            </a:schemeClr>
          </a:solidFill>
        </p:spPr>
        <p:txBody>
          <a:bodyPr>
            <a:normAutofit fontScale="85000" lnSpcReduction="20000"/>
          </a:bodyPr>
          <a:lstStyle/>
          <a:p>
            <a:pPr marL="0" indent="0">
              <a:buNone/>
            </a:pPr>
            <a:r>
              <a:rPr lang="it-IT" sz="2400" b="1" u="sng" dirty="0" smtClean="0">
                <a:solidFill>
                  <a:schemeClr val="accent1">
                    <a:lumMod val="75000"/>
                  </a:schemeClr>
                </a:solidFill>
              </a:rPr>
              <a:t>Misura 1.32</a:t>
            </a:r>
            <a:r>
              <a:rPr lang="it-IT" sz="2400" b="1" u="sng" dirty="0">
                <a:solidFill>
                  <a:schemeClr val="accent1">
                    <a:lumMod val="75000"/>
                  </a:schemeClr>
                </a:solidFill>
              </a:rPr>
              <a:t> </a:t>
            </a:r>
            <a:r>
              <a:rPr lang="it-IT" sz="2400" b="1" u="sng" dirty="0" smtClean="0">
                <a:solidFill>
                  <a:schemeClr val="accent1">
                    <a:lumMod val="75000"/>
                  </a:schemeClr>
                </a:solidFill>
              </a:rPr>
              <a:t>- Salute e sicurezza (allegato D alla DGR 1943/2019)</a:t>
            </a:r>
          </a:p>
          <a:p>
            <a:pPr marL="0" indent="0">
              <a:buNone/>
            </a:pPr>
            <a:endParaRPr lang="it-IT" sz="2400" dirty="0">
              <a:solidFill>
                <a:schemeClr val="accent1">
                  <a:lumMod val="75000"/>
                </a:schemeClr>
              </a:solidFill>
            </a:endParaRPr>
          </a:p>
          <a:p>
            <a:pPr marL="0" indent="0">
              <a:buNone/>
            </a:pPr>
            <a:r>
              <a:rPr lang="it-IT" sz="2400" b="1" u="sng" dirty="0" smtClean="0"/>
              <a:t>Principi base</a:t>
            </a:r>
            <a:r>
              <a:rPr lang="it-IT" sz="2400" dirty="0" smtClean="0"/>
              <a:t>:</a:t>
            </a:r>
          </a:p>
          <a:p>
            <a:pPr marL="457200" indent="-457200" algn="just">
              <a:lnSpc>
                <a:spcPct val="120000"/>
              </a:lnSpc>
              <a:buFont typeface="+mj-lt"/>
              <a:buAutoNum type="arabicPeriod"/>
            </a:pPr>
            <a:r>
              <a:rPr lang="it-IT" sz="2400" b="1" u="sng" dirty="0">
                <a:solidFill>
                  <a:srgbClr val="FF0000"/>
                </a:solidFill>
              </a:rPr>
              <a:t>non sono ammissibili</a:t>
            </a:r>
            <a:r>
              <a:rPr lang="it-IT" sz="2400" b="1" dirty="0">
                <a:solidFill>
                  <a:srgbClr val="FF0000"/>
                </a:solidFill>
              </a:rPr>
              <a:t> </a:t>
            </a:r>
            <a:r>
              <a:rPr lang="it-IT" sz="2400" dirty="0">
                <a:solidFill>
                  <a:srgbClr val="FF0000"/>
                </a:solidFill>
              </a:rPr>
              <a:t>interventi </a:t>
            </a:r>
            <a:r>
              <a:rPr lang="it-IT" sz="2400" dirty="0"/>
              <a:t>che</a:t>
            </a:r>
            <a:r>
              <a:rPr lang="it-IT" sz="2400" dirty="0">
                <a:solidFill>
                  <a:srgbClr val="FF0000"/>
                </a:solidFill>
              </a:rPr>
              <a:t> aumentano la capacità di pesca di una nave </a:t>
            </a:r>
            <a:r>
              <a:rPr lang="it-IT" sz="2400" dirty="0"/>
              <a:t>o</a:t>
            </a:r>
            <a:r>
              <a:rPr lang="it-IT" sz="2400" dirty="0">
                <a:solidFill>
                  <a:srgbClr val="FF0000"/>
                </a:solidFill>
              </a:rPr>
              <a:t> attrezzature </a:t>
            </a:r>
            <a:r>
              <a:rPr lang="it-IT" sz="2400" dirty="0"/>
              <a:t>che</a:t>
            </a:r>
            <a:r>
              <a:rPr lang="it-IT" sz="2400" dirty="0">
                <a:solidFill>
                  <a:srgbClr val="FF0000"/>
                </a:solidFill>
              </a:rPr>
              <a:t> aumentano la capacità di un peschereccio di individuare o raccogliere il pesce</a:t>
            </a:r>
            <a:r>
              <a:rPr lang="it-IT" sz="2400" dirty="0"/>
              <a:t> (es: sonar, ecoscandagli o verricelli) - art. 11, par. 1, </a:t>
            </a:r>
            <a:r>
              <a:rPr lang="it-IT" sz="2400" dirty="0" err="1"/>
              <a:t>lett</a:t>
            </a:r>
            <a:r>
              <a:rPr lang="it-IT" sz="2400" dirty="0"/>
              <a:t>. a, Reg. (UE) n. 508/2014. </a:t>
            </a:r>
          </a:p>
          <a:p>
            <a:pPr marL="457200" indent="-457200" algn="just">
              <a:lnSpc>
                <a:spcPct val="120000"/>
              </a:lnSpc>
              <a:buFont typeface="+mj-lt"/>
              <a:buAutoNum type="arabicPeriod"/>
            </a:pPr>
            <a:r>
              <a:rPr lang="it-IT" sz="2400" b="1" u="sng" dirty="0">
                <a:solidFill>
                  <a:srgbClr val="FF0000"/>
                </a:solidFill>
              </a:rPr>
              <a:t>non sono ammissibili</a:t>
            </a:r>
            <a:r>
              <a:rPr lang="it-IT" sz="2400" b="1" dirty="0">
                <a:solidFill>
                  <a:srgbClr val="FF0000"/>
                </a:solidFill>
              </a:rPr>
              <a:t> </a:t>
            </a:r>
            <a:r>
              <a:rPr lang="it-IT" sz="2400" dirty="0">
                <a:solidFill>
                  <a:srgbClr val="FF0000"/>
                </a:solidFill>
              </a:rPr>
              <a:t>i costi </a:t>
            </a:r>
            <a:r>
              <a:rPr lang="it-IT" sz="2400" dirty="0"/>
              <a:t>della</a:t>
            </a:r>
            <a:r>
              <a:rPr lang="it-IT" sz="2400" dirty="0">
                <a:solidFill>
                  <a:srgbClr val="FF0000"/>
                </a:solidFill>
              </a:rPr>
              <a:t> manutenzione programmata o preventiva</a:t>
            </a:r>
            <a:r>
              <a:rPr lang="it-IT" sz="2400" dirty="0">
                <a:solidFill>
                  <a:schemeClr val="accent2"/>
                </a:solidFill>
              </a:rPr>
              <a:t> </a:t>
            </a:r>
            <a:r>
              <a:rPr lang="it-IT" sz="2400" dirty="0"/>
              <a:t>di qualsiasi elemento dell’armamento finalizzata a mantenere la funzionalità di un dato dispositivo - art. 2, </a:t>
            </a:r>
            <a:r>
              <a:rPr lang="it-IT" sz="2400" dirty="0" smtClean="0"/>
              <a:t>c. </a:t>
            </a:r>
            <a:r>
              <a:rPr lang="it-IT" sz="2400" dirty="0"/>
              <a:t>1, Reg. (UE) n. 531/2015</a:t>
            </a:r>
            <a:r>
              <a:rPr lang="it-IT" sz="2400" dirty="0" smtClean="0"/>
              <a:t>.</a:t>
            </a:r>
          </a:p>
          <a:p>
            <a:pPr marL="457200" indent="-457200" algn="just">
              <a:lnSpc>
                <a:spcPct val="120000"/>
              </a:lnSpc>
              <a:buFont typeface="+mj-lt"/>
              <a:buAutoNum type="arabicPeriod"/>
            </a:pPr>
            <a:r>
              <a:rPr lang="it-IT" sz="2400" b="1" u="sng" dirty="0" smtClean="0">
                <a:solidFill>
                  <a:srgbClr val="FF0000"/>
                </a:solidFill>
              </a:rPr>
              <a:t>sono </a:t>
            </a:r>
            <a:r>
              <a:rPr lang="it-IT" sz="2400" b="1" u="sng" dirty="0">
                <a:solidFill>
                  <a:srgbClr val="FF0000"/>
                </a:solidFill>
              </a:rPr>
              <a:t>escluse </a:t>
            </a:r>
            <a:r>
              <a:rPr lang="it-IT" sz="2400" dirty="0"/>
              <a:t>dal sostegno tutte quelle </a:t>
            </a:r>
            <a:r>
              <a:rPr lang="it-IT" sz="2400" dirty="0">
                <a:solidFill>
                  <a:srgbClr val="FF0000"/>
                </a:solidFill>
              </a:rPr>
              <a:t>spese che non contribuiranno a finanziare investimenti a bordo o destinati a singole attrezzature </a:t>
            </a:r>
            <a:r>
              <a:rPr lang="it-IT" sz="2400" b="1" u="sng" dirty="0">
                <a:solidFill>
                  <a:srgbClr val="FF0000"/>
                </a:solidFill>
              </a:rPr>
              <a:t>che vadano oltre i requisiti minimi </a:t>
            </a:r>
            <a:r>
              <a:rPr lang="it-IT" sz="2400" dirty="0"/>
              <a:t>imposti dal diritto dell’Unione o nazionale in materia di igiene, salute, sicurezza e lavoro dei </a:t>
            </a:r>
            <a:r>
              <a:rPr lang="it-IT" sz="2400" dirty="0" smtClean="0"/>
              <a:t>pescatori - </a:t>
            </a:r>
            <a:r>
              <a:rPr lang="it-IT" sz="2400" dirty="0"/>
              <a:t>Reg. (UE) n. 531/2015.</a:t>
            </a:r>
          </a:p>
          <a:p>
            <a:pPr marL="457200" indent="-457200" algn="just">
              <a:lnSpc>
                <a:spcPct val="120000"/>
              </a:lnSpc>
              <a:buFont typeface="+mj-lt"/>
              <a:buAutoNum type="arabicPeriod"/>
            </a:pPr>
            <a:r>
              <a:rPr lang="it-IT" sz="2400" b="1" u="sng" dirty="0" smtClean="0">
                <a:solidFill>
                  <a:schemeClr val="accent6">
                    <a:lumMod val="75000"/>
                  </a:schemeClr>
                </a:solidFill>
              </a:rPr>
              <a:t>sono </a:t>
            </a:r>
            <a:r>
              <a:rPr lang="it-IT" sz="2400" b="1" u="sng" dirty="0">
                <a:solidFill>
                  <a:schemeClr val="accent6">
                    <a:lumMod val="75000"/>
                  </a:schemeClr>
                </a:solidFill>
              </a:rPr>
              <a:t>ammissibili </a:t>
            </a:r>
            <a:r>
              <a:rPr lang="it-IT" sz="2400" dirty="0"/>
              <a:t>al sostegno del FEAMP </a:t>
            </a:r>
            <a:r>
              <a:rPr lang="it-IT" sz="2400" b="1" u="sng" dirty="0">
                <a:solidFill>
                  <a:schemeClr val="accent6">
                    <a:lumMod val="75000"/>
                  </a:schemeClr>
                </a:solidFill>
              </a:rPr>
              <a:t>soltanto</a:t>
            </a:r>
            <a:r>
              <a:rPr lang="it-IT" sz="2400" dirty="0">
                <a:solidFill>
                  <a:schemeClr val="accent6">
                    <a:lumMod val="75000"/>
                  </a:schemeClr>
                </a:solidFill>
              </a:rPr>
              <a:t> i costi necessari e collegati direttamente all'installazione degli elementi previsti dal presente regolamento (art. 3, 4, 5 e 6 del citato regolamento) </a:t>
            </a:r>
            <a:r>
              <a:rPr lang="it-IT" sz="2400" dirty="0"/>
              <a:t>- art. 2, </a:t>
            </a:r>
            <a:r>
              <a:rPr lang="it-IT" sz="2400" dirty="0" smtClean="0"/>
              <a:t>c. </a:t>
            </a:r>
            <a:r>
              <a:rPr lang="it-IT" sz="2400" dirty="0"/>
              <a:t>2, del Reg. (UE) n. 531/2015.</a:t>
            </a:r>
          </a:p>
          <a:p>
            <a:pPr marL="457200" indent="-457200" algn="just">
              <a:lnSpc>
                <a:spcPct val="120000"/>
              </a:lnSpc>
              <a:buFont typeface="+mj-lt"/>
              <a:buAutoNum type="arabicPeriod"/>
            </a:pPr>
            <a:endParaRPr lang="it-IT" sz="2400" dirty="0">
              <a:solidFill>
                <a:srgbClr val="FF0000"/>
              </a:solidFill>
            </a:endParaRPr>
          </a:p>
          <a:p>
            <a:pPr marL="457200" indent="-457200" algn="just">
              <a:buFont typeface="+mj-lt"/>
              <a:buAutoNum type="arabicPeriod"/>
            </a:pPr>
            <a:endParaRPr lang="it-IT" sz="2400" dirty="0"/>
          </a:p>
          <a:p>
            <a:pPr marL="457200" indent="-457200">
              <a:buFont typeface="+mj-lt"/>
              <a:buAutoNum type="arabicPeriod"/>
            </a:pPr>
            <a:endParaRPr lang="it-IT" sz="2400" dirty="0" smtClean="0"/>
          </a:p>
          <a:p>
            <a:pPr marL="457200" indent="-457200">
              <a:buFont typeface="+mj-lt"/>
              <a:buAutoNum type="arabicPeriod"/>
            </a:pPr>
            <a:endParaRPr lang="it-IT" sz="2400" dirty="0" smtClean="0"/>
          </a:p>
          <a:p>
            <a:pPr marL="457200" indent="-457200">
              <a:buFont typeface="+mj-lt"/>
              <a:buAutoNum type="arabicPeriod"/>
            </a:pPr>
            <a:endParaRPr lang="it-IT" sz="2400" dirty="0"/>
          </a:p>
          <a:p>
            <a:pPr marL="0" indent="0">
              <a:buNone/>
            </a:pPr>
            <a:endParaRPr lang="it-IT" sz="2400"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0606973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5" name="Immagine 4"/>
          <p:cNvPicPr>
            <a:picLocks noChangeAspect="1"/>
          </p:cNvPicPr>
          <p:nvPr/>
        </p:nvPicPr>
        <p:blipFill>
          <a:blip r:embed="rId6"/>
          <a:stretch>
            <a:fillRect/>
          </a:stretch>
        </p:blipFill>
        <p:spPr>
          <a:xfrm>
            <a:off x="2022263" y="1185502"/>
            <a:ext cx="8208342" cy="4356316"/>
          </a:xfrm>
          <a:prstGeom prst="rect">
            <a:avLst/>
          </a:prstGeom>
        </p:spPr>
      </p:pic>
      <p:pic>
        <p:nvPicPr>
          <p:cNvPr id="11" name="Immagine 10"/>
          <p:cNvPicPr>
            <a:picLocks noChangeAspect="1"/>
          </p:cNvPicPr>
          <p:nvPr/>
        </p:nvPicPr>
        <p:blipFill>
          <a:blip r:embed="rId7"/>
          <a:stretch>
            <a:fillRect/>
          </a:stretch>
        </p:blipFill>
        <p:spPr>
          <a:xfrm>
            <a:off x="2348344" y="4934662"/>
            <a:ext cx="7525330" cy="1045882"/>
          </a:xfrm>
          <a:prstGeom prst="rect">
            <a:avLst/>
          </a:prstGeom>
        </p:spPr>
      </p:pic>
      <p:sp>
        <p:nvSpPr>
          <p:cNvPr id="16" name="Rettangolo 15"/>
          <p:cNvSpPr/>
          <p:nvPr/>
        </p:nvSpPr>
        <p:spPr>
          <a:xfrm>
            <a:off x="2242543" y="2782588"/>
            <a:ext cx="7767782" cy="2860829"/>
          </a:xfrm>
          <a:prstGeom prst="rect">
            <a:avLst/>
          </a:prstGeom>
          <a:solidFill>
            <a:schemeClr val="accent1">
              <a:alpha val="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456875" y="3759199"/>
            <a:ext cx="7361383" cy="250093"/>
          </a:xfrm>
          <a:prstGeom prst="rect">
            <a:avLst/>
          </a:prstGeom>
          <a:solidFill>
            <a:schemeClr val="accent4">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1939637" y="5830454"/>
            <a:ext cx="1551709" cy="29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3900053" y="5726276"/>
            <a:ext cx="6844146" cy="461665"/>
          </a:xfrm>
          <a:prstGeom prst="rect">
            <a:avLst/>
          </a:prstGeom>
          <a:noFill/>
        </p:spPr>
        <p:txBody>
          <a:bodyPr wrap="square" rtlCol="0">
            <a:spAutoFit/>
          </a:bodyPr>
          <a:lstStyle/>
          <a:p>
            <a:r>
              <a:rPr lang="it-IT" sz="2400" dirty="0" smtClean="0">
                <a:solidFill>
                  <a:schemeClr val="accent6">
                    <a:lumMod val="75000"/>
                  </a:schemeClr>
                </a:solidFill>
              </a:rPr>
              <a:t>Oggetto di verifica anche in fase di controllo in loco</a:t>
            </a:r>
            <a:endParaRPr lang="it-IT" sz="2400" dirty="0">
              <a:solidFill>
                <a:schemeClr val="accent6">
                  <a:lumMod val="75000"/>
                </a:schemeClr>
              </a:solidFill>
            </a:endParaRPr>
          </a:p>
        </p:txBody>
      </p:sp>
      <p:sp>
        <p:nvSpPr>
          <p:cNvPr id="20" name="Rettangolo 19"/>
          <p:cNvSpPr/>
          <p:nvPr/>
        </p:nvSpPr>
        <p:spPr>
          <a:xfrm>
            <a:off x="8581293" y="3426755"/>
            <a:ext cx="1236966" cy="250093"/>
          </a:xfrm>
          <a:prstGeom prst="rect">
            <a:avLst/>
          </a:prstGeom>
          <a:solidFill>
            <a:schemeClr val="accent4">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2512291" y="4047835"/>
            <a:ext cx="7361383" cy="250093"/>
          </a:xfrm>
          <a:prstGeom prst="rect">
            <a:avLst/>
          </a:prstGeom>
          <a:solidFill>
            <a:schemeClr val="accent4">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2512291" y="4357339"/>
            <a:ext cx="7361383" cy="250093"/>
          </a:xfrm>
          <a:prstGeom prst="rect">
            <a:avLst/>
          </a:prstGeom>
          <a:solidFill>
            <a:schemeClr val="accent4">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6175398" y="4624010"/>
            <a:ext cx="3706241" cy="250093"/>
          </a:xfrm>
          <a:prstGeom prst="rect">
            <a:avLst/>
          </a:prstGeom>
          <a:solidFill>
            <a:schemeClr val="accent4">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512291" y="5039663"/>
            <a:ext cx="5875571" cy="250093"/>
          </a:xfrm>
          <a:prstGeom prst="rect">
            <a:avLst/>
          </a:prstGeom>
          <a:solidFill>
            <a:schemeClr val="accent4">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153802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20" name="Immagine 19"/>
          <p:cNvPicPr>
            <a:picLocks noChangeAspect="1"/>
          </p:cNvPicPr>
          <p:nvPr/>
        </p:nvPicPr>
        <p:blipFill rotWithShape="1">
          <a:blip r:embed="rId6"/>
          <a:srcRect b="37795"/>
          <a:stretch/>
        </p:blipFill>
        <p:spPr>
          <a:xfrm>
            <a:off x="281283" y="1180335"/>
            <a:ext cx="6935920" cy="4444159"/>
          </a:xfrm>
          <a:prstGeom prst="rect">
            <a:avLst/>
          </a:prstGeom>
        </p:spPr>
      </p:pic>
      <p:pic>
        <p:nvPicPr>
          <p:cNvPr id="14" name="Immagine 13"/>
          <p:cNvPicPr>
            <a:picLocks noChangeAspect="1"/>
          </p:cNvPicPr>
          <p:nvPr/>
        </p:nvPicPr>
        <p:blipFill rotWithShape="1">
          <a:blip r:embed="rId6"/>
          <a:srcRect t="63159" r="28368"/>
          <a:stretch/>
        </p:blipFill>
        <p:spPr>
          <a:xfrm>
            <a:off x="6614121" y="3938955"/>
            <a:ext cx="5342388" cy="2830214"/>
          </a:xfrm>
          <a:prstGeom prst="rect">
            <a:avLst/>
          </a:prstGeom>
        </p:spPr>
      </p:pic>
      <p:sp>
        <p:nvSpPr>
          <p:cNvPr id="3" name="CasellaDiTesto 2"/>
          <p:cNvSpPr txBox="1"/>
          <p:nvPr/>
        </p:nvSpPr>
        <p:spPr>
          <a:xfrm>
            <a:off x="7579138" y="1250665"/>
            <a:ext cx="3897746" cy="523220"/>
          </a:xfrm>
          <a:prstGeom prst="rect">
            <a:avLst/>
          </a:prstGeom>
          <a:noFill/>
        </p:spPr>
        <p:txBody>
          <a:bodyPr wrap="square" rtlCol="0">
            <a:spAutoFit/>
          </a:bodyPr>
          <a:lstStyle/>
          <a:p>
            <a:r>
              <a:rPr lang="it-IT" sz="2800" dirty="0" smtClean="0">
                <a:solidFill>
                  <a:schemeClr val="accent2">
                    <a:lumMod val="75000"/>
                  </a:schemeClr>
                </a:solidFill>
              </a:rPr>
              <a:t>CRITERIO O4 - SICUREZZA</a:t>
            </a:r>
            <a:endParaRPr lang="it-IT" sz="2800" dirty="0">
              <a:solidFill>
                <a:schemeClr val="accent2">
                  <a:lumMod val="75000"/>
                </a:schemeClr>
              </a:solidFill>
            </a:endParaRPr>
          </a:p>
        </p:txBody>
      </p:sp>
      <p:sp>
        <p:nvSpPr>
          <p:cNvPr id="15" name="Rettangolo 14"/>
          <p:cNvSpPr/>
          <p:nvPr/>
        </p:nvSpPr>
        <p:spPr>
          <a:xfrm>
            <a:off x="1742052" y="2004290"/>
            <a:ext cx="4150748" cy="259237"/>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15135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20" name="Immagine 19"/>
          <p:cNvPicPr>
            <a:picLocks noChangeAspect="1"/>
          </p:cNvPicPr>
          <p:nvPr/>
        </p:nvPicPr>
        <p:blipFill rotWithShape="1">
          <a:blip r:embed="rId6"/>
          <a:srcRect t="7456" b="78416"/>
          <a:stretch/>
        </p:blipFill>
        <p:spPr>
          <a:xfrm>
            <a:off x="526230" y="1037491"/>
            <a:ext cx="8096177" cy="1178169"/>
          </a:xfrm>
          <a:prstGeom prst="rect">
            <a:avLst/>
          </a:prstGeom>
        </p:spPr>
      </p:pic>
      <p:pic>
        <p:nvPicPr>
          <p:cNvPr id="14" name="Immagine 13"/>
          <p:cNvPicPr>
            <a:picLocks noChangeAspect="1"/>
          </p:cNvPicPr>
          <p:nvPr/>
        </p:nvPicPr>
        <p:blipFill>
          <a:blip r:embed="rId7"/>
          <a:stretch>
            <a:fillRect/>
          </a:stretch>
        </p:blipFill>
        <p:spPr>
          <a:xfrm>
            <a:off x="5530362" y="2718596"/>
            <a:ext cx="5961560" cy="1893263"/>
          </a:xfrm>
          <a:prstGeom prst="rect">
            <a:avLst/>
          </a:prstGeom>
        </p:spPr>
      </p:pic>
      <p:pic>
        <p:nvPicPr>
          <p:cNvPr id="11" name="Immagine 10"/>
          <p:cNvPicPr>
            <a:picLocks noChangeAspect="1"/>
          </p:cNvPicPr>
          <p:nvPr/>
        </p:nvPicPr>
        <p:blipFill rotWithShape="1">
          <a:blip r:embed="rId6"/>
          <a:srcRect t="29034" b="65040"/>
          <a:stretch/>
        </p:blipFill>
        <p:spPr>
          <a:xfrm>
            <a:off x="526229" y="2224454"/>
            <a:ext cx="8096177" cy="494145"/>
          </a:xfrm>
          <a:prstGeom prst="rect">
            <a:avLst/>
          </a:prstGeom>
        </p:spPr>
      </p:pic>
      <p:pic>
        <p:nvPicPr>
          <p:cNvPr id="12" name="Immagine 11"/>
          <p:cNvPicPr>
            <a:picLocks noChangeAspect="1"/>
          </p:cNvPicPr>
          <p:nvPr/>
        </p:nvPicPr>
        <p:blipFill>
          <a:blip r:embed="rId8"/>
          <a:stretch>
            <a:fillRect/>
          </a:stretch>
        </p:blipFill>
        <p:spPr>
          <a:xfrm>
            <a:off x="5497606" y="4761139"/>
            <a:ext cx="6027071" cy="1229985"/>
          </a:xfrm>
          <a:prstGeom prst="rect">
            <a:avLst/>
          </a:prstGeom>
        </p:spPr>
      </p:pic>
      <p:pic>
        <p:nvPicPr>
          <p:cNvPr id="13" name="Immagine 12"/>
          <p:cNvPicPr>
            <a:picLocks noChangeAspect="1"/>
          </p:cNvPicPr>
          <p:nvPr/>
        </p:nvPicPr>
        <p:blipFill rotWithShape="1">
          <a:blip r:embed="rId6"/>
          <a:srcRect l="1" t="71047" r="46233" b="25982"/>
          <a:stretch/>
        </p:blipFill>
        <p:spPr>
          <a:xfrm>
            <a:off x="526229" y="4761139"/>
            <a:ext cx="4789641" cy="272562"/>
          </a:xfrm>
          <a:prstGeom prst="rect">
            <a:avLst/>
          </a:prstGeom>
        </p:spPr>
      </p:pic>
      <p:sp>
        <p:nvSpPr>
          <p:cNvPr id="3" name="Rettangolo 2"/>
          <p:cNvSpPr/>
          <p:nvPr/>
        </p:nvSpPr>
        <p:spPr>
          <a:xfrm>
            <a:off x="2793050" y="1362356"/>
            <a:ext cx="3833447"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060569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4" name="Immagine 3"/>
          <p:cNvPicPr>
            <a:picLocks noChangeAspect="1"/>
          </p:cNvPicPr>
          <p:nvPr/>
        </p:nvPicPr>
        <p:blipFill>
          <a:blip r:embed="rId6"/>
          <a:stretch>
            <a:fillRect/>
          </a:stretch>
        </p:blipFill>
        <p:spPr>
          <a:xfrm>
            <a:off x="392544" y="1367202"/>
            <a:ext cx="11519551" cy="4073600"/>
          </a:xfrm>
          <a:prstGeom prst="rect">
            <a:avLst/>
          </a:prstGeom>
        </p:spPr>
      </p:pic>
      <p:sp>
        <p:nvSpPr>
          <p:cNvPr id="11" name="Rettangolo 10"/>
          <p:cNvSpPr/>
          <p:nvPr/>
        </p:nvSpPr>
        <p:spPr>
          <a:xfrm>
            <a:off x="3509819" y="1866927"/>
            <a:ext cx="4553184"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978773" y="3233895"/>
            <a:ext cx="4769880" cy="523220"/>
          </a:xfrm>
          <a:prstGeom prst="rect">
            <a:avLst/>
          </a:prstGeom>
          <a:noFill/>
        </p:spPr>
        <p:txBody>
          <a:bodyPr wrap="square" rtlCol="0">
            <a:spAutoFit/>
          </a:bodyPr>
          <a:lstStyle/>
          <a:p>
            <a:r>
              <a:rPr lang="it-IT" sz="2800" dirty="0" smtClean="0">
                <a:solidFill>
                  <a:schemeClr val="accent6"/>
                </a:solidFill>
              </a:rPr>
              <a:t>CRITERIO O3 – IGIENE E SALUTE</a:t>
            </a:r>
            <a:endParaRPr lang="it-IT" sz="2800" dirty="0">
              <a:solidFill>
                <a:schemeClr val="accent6"/>
              </a:solidFill>
            </a:endParaRPr>
          </a:p>
        </p:txBody>
      </p:sp>
      <p:sp>
        <p:nvSpPr>
          <p:cNvPr id="13" name="CasellaDiTesto 12"/>
          <p:cNvSpPr txBox="1"/>
          <p:nvPr/>
        </p:nvSpPr>
        <p:spPr>
          <a:xfrm>
            <a:off x="6295932" y="4475611"/>
            <a:ext cx="6309731" cy="523220"/>
          </a:xfrm>
          <a:prstGeom prst="rect">
            <a:avLst/>
          </a:prstGeom>
          <a:noFill/>
        </p:spPr>
        <p:txBody>
          <a:bodyPr wrap="square" rtlCol="0">
            <a:spAutoFit/>
          </a:bodyPr>
          <a:lstStyle/>
          <a:p>
            <a:r>
              <a:rPr lang="it-IT" sz="2800" dirty="0" smtClean="0">
                <a:solidFill>
                  <a:schemeClr val="accent4">
                    <a:lumMod val="75000"/>
                  </a:schemeClr>
                </a:solidFill>
              </a:rPr>
              <a:t>CRITERIO O4 – GUIDE E MANUALISTICA</a:t>
            </a:r>
            <a:endParaRPr lang="it-IT" sz="2800" dirty="0">
              <a:solidFill>
                <a:schemeClr val="accent4">
                  <a:lumMod val="75000"/>
                </a:schemeClr>
              </a:solidFill>
            </a:endParaRPr>
          </a:p>
        </p:txBody>
      </p:sp>
    </p:spTree>
    <p:extLst>
      <p:ext uri="{BB962C8B-B14F-4D97-AF65-F5344CB8AC3E}">
        <p14:creationId xmlns:p14="http://schemas.microsoft.com/office/powerpoint/2010/main" val="28103589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5" name="Immagine 4"/>
          <p:cNvPicPr>
            <a:picLocks noChangeAspect="1"/>
          </p:cNvPicPr>
          <p:nvPr/>
        </p:nvPicPr>
        <p:blipFill>
          <a:blip r:embed="rId6"/>
          <a:stretch>
            <a:fillRect/>
          </a:stretch>
        </p:blipFill>
        <p:spPr>
          <a:xfrm>
            <a:off x="121574" y="1213498"/>
            <a:ext cx="11948851" cy="4422000"/>
          </a:xfrm>
          <a:prstGeom prst="rect">
            <a:avLst/>
          </a:prstGeom>
        </p:spPr>
      </p:pic>
      <p:sp>
        <p:nvSpPr>
          <p:cNvPr id="11" name="Rettangolo 10"/>
          <p:cNvSpPr/>
          <p:nvPr/>
        </p:nvSpPr>
        <p:spPr>
          <a:xfrm>
            <a:off x="3333632" y="1844240"/>
            <a:ext cx="4581932"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6626496" y="3572902"/>
            <a:ext cx="4769880" cy="523220"/>
          </a:xfrm>
          <a:prstGeom prst="rect">
            <a:avLst/>
          </a:prstGeom>
          <a:noFill/>
        </p:spPr>
        <p:txBody>
          <a:bodyPr wrap="square" rtlCol="0">
            <a:spAutoFit/>
          </a:bodyPr>
          <a:lstStyle/>
          <a:p>
            <a:r>
              <a:rPr lang="it-IT" sz="2800" dirty="0" smtClean="0">
                <a:solidFill>
                  <a:schemeClr val="accent6"/>
                </a:solidFill>
              </a:rPr>
              <a:t>CRITERIO O3 – IGIENE E SALUTE</a:t>
            </a:r>
            <a:endParaRPr lang="it-IT" sz="2800" dirty="0">
              <a:solidFill>
                <a:schemeClr val="accent6"/>
              </a:solidFill>
            </a:endParaRPr>
          </a:p>
        </p:txBody>
      </p:sp>
      <p:sp>
        <p:nvSpPr>
          <p:cNvPr id="13" name="CasellaDiTesto 12"/>
          <p:cNvSpPr txBox="1"/>
          <p:nvPr/>
        </p:nvSpPr>
        <p:spPr>
          <a:xfrm>
            <a:off x="6490853" y="5016570"/>
            <a:ext cx="5950529" cy="523220"/>
          </a:xfrm>
          <a:prstGeom prst="rect">
            <a:avLst/>
          </a:prstGeom>
          <a:noFill/>
        </p:spPr>
        <p:txBody>
          <a:bodyPr wrap="square" rtlCol="0">
            <a:spAutoFit/>
          </a:bodyPr>
          <a:lstStyle/>
          <a:p>
            <a:r>
              <a:rPr lang="it-IT" sz="2800" dirty="0" smtClean="0">
                <a:solidFill>
                  <a:schemeClr val="accent4">
                    <a:lumMod val="75000"/>
                  </a:schemeClr>
                </a:solidFill>
              </a:rPr>
              <a:t>CRITERIO O4 - GUIDE E MANUALISTICA</a:t>
            </a:r>
            <a:endParaRPr lang="it-IT" sz="2800" dirty="0">
              <a:solidFill>
                <a:schemeClr val="accent4">
                  <a:lumMod val="75000"/>
                </a:schemeClr>
              </a:solidFill>
            </a:endParaRPr>
          </a:p>
        </p:txBody>
      </p:sp>
    </p:spTree>
    <p:extLst>
      <p:ext uri="{BB962C8B-B14F-4D97-AF65-F5344CB8AC3E}">
        <p14:creationId xmlns:p14="http://schemas.microsoft.com/office/powerpoint/2010/main" val="25446483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3" name="Immagine 2"/>
          <p:cNvPicPr>
            <a:picLocks noChangeAspect="1"/>
          </p:cNvPicPr>
          <p:nvPr/>
        </p:nvPicPr>
        <p:blipFill>
          <a:blip r:embed="rId6"/>
          <a:stretch>
            <a:fillRect/>
          </a:stretch>
        </p:blipFill>
        <p:spPr>
          <a:xfrm>
            <a:off x="1489139" y="1100924"/>
            <a:ext cx="8661625" cy="5119903"/>
          </a:xfrm>
          <a:prstGeom prst="rect">
            <a:avLst/>
          </a:prstGeom>
        </p:spPr>
      </p:pic>
      <p:sp>
        <p:nvSpPr>
          <p:cNvPr id="14" name="Rettangolo 13"/>
          <p:cNvSpPr/>
          <p:nvPr/>
        </p:nvSpPr>
        <p:spPr>
          <a:xfrm>
            <a:off x="2999929" y="1447803"/>
            <a:ext cx="4900841"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4375111" y="3578989"/>
            <a:ext cx="4769880" cy="276999"/>
          </a:xfrm>
          <a:prstGeom prst="rect">
            <a:avLst/>
          </a:prstGeom>
          <a:noFill/>
        </p:spPr>
        <p:txBody>
          <a:bodyPr wrap="square" rtlCol="0">
            <a:spAutoFit/>
          </a:bodyPr>
          <a:lstStyle/>
          <a:p>
            <a:r>
              <a:rPr lang="it-IT" sz="1200" b="1" dirty="0" smtClean="0">
                <a:solidFill>
                  <a:schemeClr val="accent6"/>
                </a:solidFill>
              </a:rPr>
              <a:t>CRITERIO O3 – IGIENE E SALUTE</a:t>
            </a:r>
            <a:endParaRPr lang="it-IT" sz="1200" b="1" dirty="0">
              <a:solidFill>
                <a:schemeClr val="accent6"/>
              </a:solidFill>
            </a:endParaRPr>
          </a:p>
        </p:txBody>
      </p:sp>
      <p:sp>
        <p:nvSpPr>
          <p:cNvPr id="16" name="CasellaDiTesto 15"/>
          <p:cNvSpPr txBox="1"/>
          <p:nvPr/>
        </p:nvSpPr>
        <p:spPr>
          <a:xfrm>
            <a:off x="3802456" y="2429827"/>
            <a:ext cx="3897746" cy="276999"/>
          </a:xfrm>
          <a:prstGeom prst="rect">
            <a:avLst/>
          </a:prstGeom>
          <a:noFill/>
        </p:spPr>
        <p:txBody>
          <a:bodyPr wrap="square" rtlCol="0">
            <a:spAutoFit/>
          </a:bodyPr>
          <a:lstStyle/>
          <a:p>
            <a:r>
              <a:rPr lang="it-IT" sz="1200" b="1" dirty="0" smtClean="0">
                <a:solidFill>
                  <a:schemeClr val="accent2">
                    <a:lumMod val="50000"/>
                  </a:schemeClr>
                </a:solidFill>
              </a:rPr>
              <a:t>CRITERIO O4 - SICUREZZA</a:t>
            </a:r>
            <a:endParaRPr lang="it-IT" sz="1200" b="1" dirty="0">
              <a:solidFill>
                <a:schemeClr val="accent2">
                  <a:lumMod val="50000"/>
                </a:schemeClr>
              </a:solidFill>
            </a:endParaRPr>
          </a:p>
        </p:txBody>
      </p:sp>
      <p:sp>
        <p:nvSpPr>
          <p:cNvPr id="17" name="CasellaDiTesto 16"/>
          <p:cNvSpPr txBox="1"/>
          <p:nvPr/>
        </p:nvSpPr>
        <p:spPr>
          <a:xfrm>
            <a:off x="5007801" y="3889246"/>
            <a:ext cx="3897746" cy="276999"/>
          </a:xfrm>
          <a:prstGeom prst="rect">
            <a:avLst/>
          </a:prstGeom>
          <a:noFill/>
        </p:spPr>
        <p:txBody>
          <a:bodyPr wrap="square" rtlCol="0">
            <a:spAutoFit/>
          </a:bodyPr>
          <a:lstStyle/>
          <a:p>
            <a:r>
              <a:rPr lang="it-IT" sz="1200" b="1" dirty="0">
                <a:solidFill>
                  <a:schemeClr val="accent2">
                    <a:lumMod val="50000"/>
                  </a:schemeClr>
                </a:solidFill>
              </a:rPr>
              <a:t>CRITERIO O4 - SICUREZZA</a:t>
            </a:r>
          </a:p>
        </p:txBody>
      </p:sp>
      <p:sp>
        <p:nvSpPr>
          <p:cNvPr id="18" name="CasellaDiTesto 17"/>
          <p:cNvSpPr txBox="1"/>
          <p:nvPr/>
        </p:nvSpPr>
        <p:spPr>
          <a:xfrm>
            <a:off x="7113692" y="4228152"/>
            <a:ext cx="4769880" cy="276999"/>
          </a:xfrm>
          <a:prstGeom prst="rect">
            <a:avLst/>
          </a:prstGeom>
          <a:noFill/>
        </p:spPr>
        <p:txBody>
          <a:bodyPr wrap="square" rtlCol="0">
            <a:spAutoFit/>
          </a:bodyPr>
          <a:lstStyle/>
          <a:p>
            <a:r>
              <a:rPr lang="it-IT" sz="1200" b="1" dirty="0" smtClean="0">
                <a:solidFill>
                  <a:schemeClr val="accent6"/>
                </a:solidFill>
              </a:rPr>
              <a:t>CRITERIO O3 – IGIENE E SALUTE</a:t>
            </a:r>
            <a:endParaRPr lang="it-IT" sz="1200" b="1" dirty="0">
              <a:solidFill>
                <a:schemeClr val="accent6"/>
              </a:solidFill>
            </a:endParaRPr>
          </a:p>
        </p:txBody>
      </p:sp>
      <p:sp>
        <p:nvSpPr>
          <p:cNvPr id="20" name="CasellaDiTesto 19"/>
          <p:cNvSpPr txBox="1"/>
          <p:nvPr/>
        </p:nvSpPr>
        <p:spPr>
          <a:xfrm>
            <a:off x="4765271" y="5058281"/>
            <a:ext cx="3897746" cy="276999"/>
          </a:xfrm>
          <a:prstGeom prst="rect">
            <a:avLst/>
          </a:prstGeom>
          <a:noFill/>
        </p:spPr>
        <p:txBody>
          <a:bodyPr wrap="square" rtlCol="0">
            <a:spAutoFit/>
          </a:bodyPr>
          <a:lstStyle/>
          <a:p>
            <a:r>
              <a:rPr lang="it-IT" sz="1200" b="1" dirty="0">
                <a:solidFill>
                  <a:schemeClr val="accent2">
                    <a:lumMod val="50000"/>
                  </a:schemeClr>
                </a:solidFill>
              </a:rPr>
              <a:t>CRITERIO O4 - SICUREZZA</a:t>
            </a:r>
          </a:p>
        </p:txBody>
      </p:sp>
      <p:sp>
        <p:nvSpPr>
          <p:cNvPr id="21" name="CasellaDiTesto 20"/>
          <p:cNvSpPr txBox="1"/>
          <p:nvPr/>
        </p:nvSpPr>
        <p:spPr>
          <a:xfrm>
            <a:off x="8294254" y="3068325"/>
            <a:ext cx="3897746" cy="276999"/>
          </a:xfrm>
          <a:prstGeom prst="rect">
            <a:avLst/>
          </a:prstGeom>
          <a:noFill/>
        </p:spPr>
        <p:txBody>
          <a:bodyPr wrap="square" rtlCol="0">
            <a:spAutoFit/>
          </a:bodyPr>
          <a:lstStyle/>
          <a:p>
            <a:r>
              <a:rPr lang="it-IT" sz="1200" b="1" dirty="0">
                <a:solidFill>
                  <a:schemeClr val="accent2">
                    <a:lumMod val="50000"/>
                  </a:schemeClr>
                </a:solidFill>
              </a:rPr>
              <a:t>CRITERIO O4 - SICUREZZA</a:t>
            </a:r>
          </a:p>
        </p:txBody>
      </p:sp>
      <p:sp>
        <p:nvSpPr>
          <p:cNvPr id="22" name="CasellaDiTesto 21"/>
          <p:cNvSpPr txBox="1"/>
          <p:nvPr/>
        </p:nvSpPr>
        <p:spPr>
          <a:xfrm>
            <a:off x="8580581" y="4728114"/>
            <a:ext cx="3897746" cy="276999"/>
          </a:xfrm>
          <a:prstGeom prst="rect">
            <a:avLst/>
          </a:prstGeom>
          <a:noFill/>
        </p:spPr>
        <p:txBody>
          <a:bodyPr wrap="square" rtlCol="0">
            <a:spAutoFit/>
          </a:bodyPr>
          <a:lstStyle/>
          <a:p>
            <a:r>
              <a:rPr lang="it-IT" sz="1200" b="1" dirty="0">
                <a:solidFill>
                  <a:schemeClr val="accent2">
                    <a:lumMod val="50000"/>
                  </a:schemeClr>
                </a:solidFill>
              </a:rPr>
              <a:t>CRITERIO O4 - SICUREZZA</a:t>
            </a:r>
          </a:p>
        </p:txBody>
      </p:sp>
      <p:sp>
        <p:nvSpPr>
          <p:cNvPr id="23" name="CasellaDiTesto 22"/>
          <p:cNvSpPr txBox="1"/>
          <p:nvPr/>
        </p:nvSpPr>
        <p:spPr>
          <a:xfrm>
            <a:off x="7557038" y="2740662"/>
            <a:ext cx="4769880" cy="276999"/>
          </a:xfrm>
          <a:prstGeom prst="rect">
            <a:avLst/>
          </a:prstGeom>
          <a:noFill/>
        </p:spPr>
        <p:txBody>
          <a:bodyPr wrap="square" rtlCol="0">
            <a:spAutoFit/>
          </a:bodyPr>
          <a:lstStyle/>
          <a:p>
            <a:r>
              <a:rPr lang="it-IT" sz="1200" b="1" dirty="0" smtClean="0">
                <a:solidFill>
                  <a:schemeClr val="accent6"/>
                </a:solidFill>
              </a:rPr>
              <a:t>CRITERIO O3 – IGIENE E SALUTE</a:t>
            </a:r>
            <a:endParaRPr lang="it-IT" sz="1200" b="1" dirty="0">
              <a:solidFill>
                <a:schemeClr val="accent6"/>
              </a:solidFill>
            </a:endParaRPr>
          </a:p>
        </p:txBody>
      </p:sp>
      <p:sp>
        <p:nvSpPr>
          <p:cNvPr id="24" name="CasellaDiTesto 23"/>
          <p:cNvSpPr txBox="1"/>
          <p:nvPr/>
        </p:nvSpPr>
        <p:spPr>
          <a:xfrm>
            <a:off x="7900770" y="5639554"/>
            <a:ext cx="5565503" cy="276999"/>
          </a:xfrm>
          <a:prstGeom prst="rect">
            <a:avLst/>
          </a:prstGeom>
          <a:noFill/>
        </p:spPr>
        <p:txBody>
          <a:bodyPr wrap="square" rtlCol="0">
            <a:spAutoFit/>
          </a:bodyPr>
          <a:lstStyle/>
          <a:p>
            <a:r>
              <a:rPr lang="it-IT" sz="1200" dirty="0" smtClean="0">
                <a:solidFill>
                  <a:schemeClr val="accent4">
                    <a:lumMod val="75000"/>
                  </a:schemeClr>
                </a:solidFill>
              </a:rPr>
              <a:t>CRITERIO O4 – GUIDE E MANUALISTICA</a:t>
            </a:r>
            <a:endParaRPr lang="it-IT" sz="1200" dirty="0">
              <a:solidFill>
                <a:schemeClr val="accent4">
                  <a:lumMod val="75000"/>
                </a:schemeClr>
              </a:solidFill>
            </a:endParaRPr>
          </a:p>
        </p:txBody>
      </p:sp>
    </p:spTree>
    <p:extLst>
      <p:ext uri="{BB962C8B-B14F-4D97-AF65-F5344CB8AC3E}">
        <p14:creationId xmlns:p14="http://schemas.microsoft.com/office/powerpoint/2010/main" val="1256406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3672" y="879270"/>
            <a:ext cx="10515600" cy="1325563"/>
          </a:xfrm>
          <a:effectLst>
            <a:outerShdw blurRad="50800" dist="38100" dir="2700000" algn="tl" rotWithShape="0">
              <a:prstClr val="black">
                <a:alpha val="40000"/>
              </a:prstClr>
            </a:outerShdw>
          </a:effectLst>
        </p:spPr>
        <p:txBody>
          <a:bodyPr/>
          <a:lstStyle/>
          <a:p>
            <a:pPr algn="ctr"/>
            <a:r>
              <a:rPr lang="it-IT" b="1" dirty="0" smtClean="0">
                <a:effectLst>
                  <a:outerShdw blurRad="38100" dist="38100" dir="2700000" algn="tl">
                    <a:srgbClr val="000000">
                      <a:alpha val="43137"/>
                    </a:srgbClr>
                  </a:outerShdw>
                </a:effectLst>
              </a:rPr>
              <a:t>L.R. 16 del 11 maggio 2018</a:t>
            </a:r>
            <a:endParaRPr lang="it-IT"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838200" y="1942898"/>
            <a:ext cx="10515600" cy="4351338"/>
          </a:xfrm>
          <a:effectLst>
            <a:outerShdw blurRad="50800" dist="38100" dir="2700000" algn="tl" rotWithShape="0">
              <a:prstClr val="black">
                <a:alpha val="40000"/>
              </a:prstClr>
            </a:outerShdw>
          </a:effectLst>
        </p:spPr>
        <p:txBody>
          <a:bodyPr/>
          <a:lstStyle/>
          <a:p>
            <a:pPr marL="0" indent="0" algn="ctr">
              <a:buNone/>
            </a:pPr>
            <a:endParaRPr lang="it-IT" sz="2400" b="1" cap="all" dirty="0" smtClean="0">
              <a:solidFill>
                <a:schemeClr val="tx1"/>
              </a:solidFill>
            </a:endParaRPr>
          </a:p>
          <a:p>
            <a:pPr marL="0" indent="0" algn="ctr">
              <a:buNone/>
            </a:pPr>
            <a:r>
              <a:rPr lang="it-IT" sz="2400" b="1" cap="all" dirty="0" smtClean="0">
                <a:solidFill>
                  <a:schemeClr val="tx1"/>
                </a:solidFill>
              </a:rPr>
              <a:t>DISPOSIZIONI </a:t>
            </a:r>
            <a:r>
              <a:rPr lang="it-IT" sz="2400" b="1" cap="all" dirty="0">
                <a:solidFill>
                  <a:schemeClr val="tx1"/>
                </a:solidFill>
              </a:rPr>
              <a:t>GENERALI </a:t>
            </a:r>
            <a:endParaRPr lang="it-IT" sz="2400" b="1" cap="all" dirty="0" smtClean="0">
              <a:solidFill>
                <a:schemeClr val="tx1"/>
              </a:solidFill>
            </a:endParaRPr>
          </a:p>
          <a:p>
            <a:pPr marL="0" indent="0" algn="ctr">
              <a:buNone/>
            </a:pPr>
            <a:r>
              <a:rPr lang="it-IT" sz="2400" b="1" cap="all" dirty="0" smtClean="0">
                <a:solidFill>
                  <a:schemeClr val="tx1"/>
                </a:solidFill>
              </a:rPr>
              <a:t>RELATIVE </a:t>
            </a:r>
          </a:p>
          <a:p>
            <a:pPr marL="0" indent="0" algn="ctr">
              <a:buNone/>
            </a:pPr>
            <a:r>
              <a:rPr lang="it-IT" sz="2400" b="1" cap="all" dirty="0" smtClean="0">
                <a:solidFill>
                  <a:schemeClr val="tx1"/>
                </a:solidFill>
              </a:rPr>
              <a:t>AI </a:t>
            </a:r>
            <a:r>
              <a:rPr lang="it-IT" sz="2400" b="1" cap="all" dirty="0">
                <a:solidFill>
                  <a:schemeClr val="tx1"/>
                </a:solidFill>
              </a:rPr>
              <a:t>PROCEDIMENTI AMMINISTRATIVI CONCERNENTI </a:t>
            </a:r>
            <a:endParaRPr lang="it-IT" sz="2400" b="1" cap="all" dirty="0" smtClean="0">
              <a:solidFill>
                <a:schemeClr val="tx1"/>
              </a:solidFill>
            </a:endParaRPr>
          </a:p>
          <a:p>
            <a:pPr marL="0" indent="0" algn="ctr">
              <a:buNone/>
            </a:pPr>
            <a:r>
              <a:rPr lang="it-IT" sz="2400" b="1" dirty="0" smtClean="0">
                <a:solidFill>
                  <a:schemeClr val="tx1"/>
                </a:solidFill>
              </a:rPr>
              <a:t>INTERVENTI </a:t>
            </a:r>
            <a:r>
              <a:rPr lang="it-IT" sz="2400" b="1" dirty="0">
                <a:solidFill>
                  <a:schemeClr val="tx1"/>
                </a:solidFill>
              </a:rPr>
              <a:t>DI SOSTEGNO PUBBLICO </a:t>
            </a:r>
            <a:endParaRPr lang="it-IT" sz="2400" b="1" dirty="0" smtClean="0">
              <a:solidFill>
                <a:schemeClr val="tx1"/>
              </a:solidFill>
            </a:endParaRPr>
          </a:p>
          <a:p>
            <a:pPr marL="0" indent="0" algn="ctr">
              <a:buNone/>
            </a:pPr>
            <a:r>
              <a:rPr lang="it-IT" sz="2400" b="1" dirty="0" smtClean="0">
                <a:solidFill>
                  <a:schemeClr val="tx1"/>
                </a:solidFill>
              </a:rPr>
              <a:t>DI </a:t>
            </a:r>
            <a:r>
              <a:rPr lang="it-IT" sz="2400" b="1" dirty="0">
                <a:solidFill>
                  <a:schemeClr val="tx1"/>
                </a:solidFill>
              </a:rPr>
              <a:t>COMPETENZA REGIONALE</a:t>
            </a:r>
          </a:p>
          <a:p>
            <a:pPr marL="0" indent="0">
              <a:buNone/>
            </a:pPr>
            <a:endParaRPr lang="it-IT" dirty="0"/>
          </a:p>
        </p:txBody>
      </p:sp>
      <p:sp>
        <p:nvSpPr>
          <p:cNvPr id="5"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dirty="0" smtClean="0"/>
              <a:t>REQUISITI GENERALI DI AMMISSIBILITA’</a:t>
            </a:r>
            <a:endParaRPr lang="it-IT" sz="3600" b="1" dirty="0"/>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3117883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3" name="Immagine 2"/>
          <p:cNvPicPr>
            <a:picLocks noChangeAspect="1"/>
          </p:cNvPicPr>
          <p:nvPr/>
        </p:nvPicPr>
        <p:blipFill rotWithShape="1">
          <a:blip r:embed="rId6"/>
          <a:srcRect l="-853" t="-27240" r="853" b="74057"/>
          <a:stretch/>
        </p:blipFill>
        <p:spPr>
          <a:xfrm>
            <a:off x="1415248" y="-293767"/>
            <a:ext cx="8661625" cy="2722931"/>
          </a:xfrm>
          <a:prstGeom prst="rect">
            <a:avLst/>
          </a:prstGeom>
        </p:spPr>
      </p:pic>
      <p:pic>
        <p:nvPicPr>
          <p:cNvPr id="4" name="Immagine 3"/>
          <p:cNvPicPr>
            <a:picLocks noChangeAspect="1"/>
          </p:cNvPicPr>
          <p:nvPr/>
        </p:nvPicPr>
        <p:blipFill rotWithShape="1">
          <a:blip r:embed="rId7"/>
          <a:srcRect r="1104"/>
          <a:stretch/>
        </p:blipFill>
        <p:spPr>
          <a:xfrm>
            <a:off x="2720891" y="3172869"/>
            <a:ext cx="6156554" cy="1922586"/>
          </a:xfrm>
          <a:prstGeom prst="rect">
            <a:avLst/>
          </a:prstGeom>
        </p:spPr>
      </p:pic>
      <p:pic>
        <p:nvPicPr>
          <p:cNvPr id="13" name="Immagine 12"/>
          <p:cNvPicPr>
            <a:picLocks noChangeAspect="1"/>
          </p:cNvPicPr>
          <p:nvPr/>
        </p:nvPicPr>
        <p:blipFill rotWithShape="1">
          <a:blip r:embed="rId6"/>
          <a:srcRect t="42752" b="46817"/>
          <a:stretch/>
        </p:blipFill>
        <p:spPr>
          <a:xfrm>
            <a:off x="1468356" y="2371615"/>
            <a:ext cx="8661625" cy="534047"/>
          </a:xfrm>
          <a:prstGeom prst="rect">
            <a:avLst/>
          </a:prstGeom>
        </p:spPr>
      </p:pic>
      <p:sp>
        <p:nvSpPr>
          <p:cNvPr id="14" name="Rettangolo 13"/>
          <p:cNvSpPr/>
          <p:nvPr/>
        </p:nvSpPr>
        <p:spPr>
          <a:xfrm>
            <a:off x="3088270" y="1447803"/>
            <a:ext cx="4900841"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2720891" y="3072044"/>
            <a:ext cx="6156554" cy="1009654"/>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55497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grpSp>
        <p:nvGrpSpPr>
          <p:cNvPr id="14" name="Gruppo 13"/>
          <p:cNvGrpSpPr/>
          <p:nvPr/>
        </p:nvGrpSpPr>
        <p:grpSpPr>
          <a:xfrm>
            <a:off x="733845" y="1185502"/>
            <a:ext cx="7153538" cy="5167086"/>
            <a:chOff x="2073575" y="1185502"/>
            <a:chExt cx="7153538" cy="5167086"/>
          </a:xfrm>
        </p:grpSpPr>
        <p:pic>
          <p:nvPicPr>
            <p:cNvPr id="11" name="Immagine 10"/>
            <p:cNvPicPr>
              <a:picLocks noChangeAspect="1"/>
            </p:cNvPicPr>
            <p:nvPr/>
          </p:nvPicPr>
          <p:blipFill>
            <a:blip r:embed="rId6"/>
            <a:stretch>
              <a:fillRect/>
            </a:stretch>
          </p:blipFill>
          <p:spPr>
            <a:xfrm>
              <a:off x="2073575" y="2417897"/>
              <a:ext cx="7153538" cy="3934691"/>
            </a:xfrm>
            <a:prstGeom prst="rect">
              <a:avLst/>
            </a:prstGeom>
          </p:spPr>
        </p:pic>
        <p:pic>
          <p:nvPicPr>
            <p:cNvPr id="12" name="Immagine 11"/>
            <p:cNvPicPr>
              <a:picLocks noChangeAspect="1"/>
            </p:cNvPicPr>
            <p:nvPr/>
          </p:nvPicPr>
          <p:blipFill>
            <a:blip r:embed="rId7"/>
            <a:stretch>
              <a:fillRect/>
            </a:stretch>
          </p:blipFill>
          <p:spPr>
            <a:xfrm>
              <a:off x="3534569" y="1185502"/>
              <a:ext cx="4288631" cy="1232395"/>
            </a:xfrm>
            <a:prstGeom prst="rect">
              <a:avLst/>
            </a:prstGeom>
          </p:spPr>
        </p:pic>
        <p:sp>
          <p:nvSpPr>
            <p:cNvPr id="13" name="Rettangolo 12"/>
            <p:cNvSpPr/>
            <p:nvPr/>
          </p:nvSpPr>
          <p:spPr>
            <a:xfrm>
              <a:off x="2567709" y="4895274"/>
              <a:ext cx="6271491" cy="1265382"/>
            </a:xfrm>
            <a:prstGeom prst="rect">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CasellaDiTesto 14"/>
          <p:cNvSpPr txBox="1"/>
          <p:nvPr/>
        </p:nvSpPr>
        <p:spPr>
          <a:xfrm>
            <a:off x="7326106" y="1185502"/>
            <a:ext cx="4764294" cy="923330"/>
          </a:xfrm>
          <a:prstGeom prst="rect">
            <a:avLst/>
          </a:prstGeom>
          <a:noFill/>
          <a:ln w="31750">
            <a:solidFill>
              <a:schemeClr val="accent2"/>
            </a:solidFill>
          </a:ln>
        </p:spPr>
        <p:txBody>
          <a:bodyPr wrap="square" rtlCol="0">
            <a:spAutoFit/>
          </a:bodyPr>
          <a:lstStyle/>
          <a:p>
            <a:r>
              <a:rPr lang="it-IT" b="1" dirty="0" smtClean="0"/>
              <a:t>D.M. n. 218 del 05/08/2002</a:t>
            </a:r>
          </a:p>
          <a:p>
            <a:r>
              <a:rPr lang="it-IT" dirty="0" smtClean="0"/>
              <a:t>Regolamento di sicurezza per le navi abilitate alla pesca costiera</a:t>
            </a:r>
            <a:endParaRPr lang="it-IT" dirty="0"/>
          </a:p>
        </p:txBody>
      </p:sp>
    </p:spTree>
    <p:extLst>
      <p:ext uri="{BB962C8B-B14F-4D97-AF65-F5344CB8AC3E}">
        <p14:creationId xmlns:p14="http://schemas.microsoft.com/office/powerpoint/2010/main" val="7714183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606582" y="616201"/>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sp>
        <p:nvSpPr>
          <p:cNvPr id="15" name="CasellaDiTesto 14"/>
          <p:cNvSpPr txBox="1"/>
          <p:nvPr/>
        </p:nvSpPr>
        <p:spPr>
          <a:xfrm>
            <a:off x="606582" y="994711"/>
            <a:ext cx="11483818" cy="5632311"/>
          </a:xfrm>
          <a:prstGeom prst="rect">
            <a:avLst/>
          </a:prstGeom>
          <a:noFill/>
        </p:spPr>
        <p:txBody>
          <a:bodyPr wrap="square" rtlCol="0">
            <a:spAutoFit/>
          </a:bodyPr>
          <a:lstStyle/>
          <a:p>
            <a:r>
              <a:rPr lang="it-IT" b="1" dirty="0" smtClean="0">
                <a:solidFill>
                  <a:srgbClr val="FF0000"/>
                </a:solidFill>
              </a:rPr>
              <a:t>NON AMMISSIBILI</a:t>
            </a:r>
          </a:p>
          <a:p>
            <a:r>
              <a:rPr lang="it-IT" b="1" dirty="0" smtClean="0"/>
              <a:t>-    Interventi </a:t>
            </a:r>
            <a:r>
              <a:rPr lang="it-IT" b="1" dirty="0"/>
              <a:t>che interessano il sistema di movimentazione delle draghe idrauliche e adeguamenti impianti di sollevamento</a:t>
            </a:r>
          </a:p>
          <a:p>
            <a:pPr marL="285750" indent="-285750">
              <a:buFontTx/>
              <a:buChar char="-"/>
            </a:pPr>
            <a:r>
              <a:rPr lang="it-IT" b="1" dirty="0" smtClean="0"/>
              <a:t>Sistema salpa ancora</a:t>
            </a:r>
          </a:p>
          <a:p>
            <a:pPr marL="285750" indent="-285750">
              <a:buFontTx/>
              <a:buChar char="-"/>
            </a:pPr>
            <a:r>
              <a:rPr lang="it-IT" b="1" dirty="0" smtClean="0"/>
              <a:t>Radar e apparecchiature connesse (</a:t>
            </a:r>
            <a:r>
              <a:rPr lang="it-IT" b="1" dirty="0" err="1" smtClean="0"/>
              <a:t>gps</a:t>
            </a:r>
            <a:r>
              <a:rPr lang="it-IT" b="1" dirty="0" smtClean="0"/>
              <a:t>, plotter, collegamenti, ecc.)</a:t>
            </a:r>
          </a:p>
          <a:p>
            <a:pPr marL="285750" indent="-285750">
              <a:buFontTx/>
              <a:buChar char="-"/>
            </a:pPr>
            <a:r>
              <a:rPr lang="it-IT" b="1" dirty="0" smtClean="0"/>
              <a:t>Ecoscandaglio</a:t>
            </a:r>
          </a:p>
          <a:p>
            <a:pPr marL="285750" indent="-285750">
              <a:buFontTx/>
              <a:buChar char="-"/>
            </a:pPr>
            <a:r>
              <a:rPr lang="it-IT" b="1" dirty="0" smtClean="0"/>
              <a:t>Pilota automatico e timoneria idraulica</a:t>
            </a:r>
          </a:p>
          <a:p>
            <a:pPr marL="285750" indent="-285750">
              <a:buFontTx/>
              <a:buChar char="-"/>
            </a:pPr>
            <a:r>
              <a:rPr lang="it-IT" b="1" dirty="0"/>
              <a:t>Equipaggiamenti (es: tute di immersione) devono essere di tipo approvato ai sensi del DM 218/2002</a:t>
            </a:r>
          </a:p>
          <a:p>
            <a:pPr marL="285750" indent="-285750">
              <a:buFontTx/>
              <a:buChar char="-"/>
            </a:pPr>
            <a:r>
              <a:rPr lang="it-IT" b="1" dirty="0" smtClean="0"/>
              <a:t>Interventi già conclusi al momento della presentazione domanda</a:t>
            </a:r>
          </a:p>
          <a:p>
            <a:pPr marL="285750" indent="-285750">
              <a:buFontTx/>
              <a:buChar char="-"/>
            </a:pPr>
            <a:endParaRPr lang="it-IT" b="1" dirty="0" smtClean="0"/>
          </a:p>
          <a:p>
            <a:r>
              <a:rPr lang="it-IT" b="1" dirty="0" smtClean="0"/>
              <a:t>Armamento necessario ad aumentare la sicurezza sul ponte: dispositivo protezione laterale salpa ancora </a:t>
            </a:r>
            <a:r>
              <a:rPr lang="it-IT" b="1" dirty="0" smtClean="0">
                <a:solidFill>
                  <a:schemeClr val="accent6"/>
                </a:solidFill>
              </a:rPr>
              <a:t>SI’</a:t>
            </a:r>
            <a:r>
              <a:rPr lang="it-IT" b="1" dirty="0" smtClean="0"/>
              <a:t> </a:t>
            </a:r>
          </a:p>
          <a:p>
            <a:r>
              <a:rPr lang="it-IT" b="1" dirty="0"/>
              <a:t>	</a:t>
            </a:r>
            <a:r>
              <a:rPr lang="it-IT" b="1" dirty="0" smtClean="0"/>
              <a:t>	                                                                           radar </a:t>
            </a:r>
            <a:r>
              <a:rPr lang="it-IT" b="1" dirty="0" smtClean="0">
                <a:solidFill>
                  <a:srgbClr val="FF0000"/>
                </a:solidFill>
              </a:rPr>
              <a:t>NO</a:t>
            </a:r>
          </a:p>
          <a:p>
            <a:r>
              <a:rPr lang="it-IT" b="1" dirty="0" smtClean="0">
                <a:solidFill>
                  <a:schemeClr val="accent6">
                    <a:lumMod val="75000"/>
                  </a:schemeClr>
                </a:solidFill>
              </a:rPr>
              <a:t>RACCOMANDAZIONI </a:t>
            </a:r>
          </a:p>
          <a:p>
            <a:endParaRPr lang="it-IT" sz="900" b="1" dirty="0" smtClean="0">
              <a:solidFill>
                <a:schemeClr val="accent6">
                  <a:lumMod val="75000"/>
                </a:schemeClr>
              </a:solidFill>
            </a:endParaRPr>
          </a:p>
          <a:p>
            <a:r>
              <a:rPr lang="it-IT" b="1" dirty="0" smtClean="0"/>
              <a:t>PREVENTIVI DETTAGLIATI PER SINGOLA VOCE DI SPESA/TIPOLOGIA INTERVENTO</a:t>
            </a:r>
          </a:p>
          <a:p>
            <a:endParaRPr lang="it-IT" sz="900" b="1" dirty="0"/>
          </a:p>
          <a:p>
            <a:r>
              <a:rPr lang="it-IT" b="1" dirty="0" smtClean="0"/>
              <a:t>MOTIVARE ADEGUATAMENTE IN RELAZIONE IN CHE MODO L’INTERVENTO MIGLIORA LE CONDIZIONI DI SALUTE, IGIENE e SICUREZZA ed ESPLICITA DICHIARAZIONE CHE GLI INTERVENTI VANNO OLTRE AGLI OBBLIGHI MINIMI</a:t>
            </a:r>
          </a:p>
          <a:p>
            <a:endParaRPr lang="it-IT" sz="900" b="1" dirty="0"/>
          </a:p>
          <a:p>
            <a:r>
              <a:rPr lang="it-IT" b="1" dirty="0" smtClean="0"/>
              <a:t>DOCUMENTAZIONE FOTOGRAFICA ADEGUATA</a:t>
            </a:r>
          </a:p>
          <a:p>
            <a:endParaRPr lang="it-IT" b="1" dirty="0"/>
          </a:p>
        </p:txBody>
      </p:sp>
    </p:spTree>
    <p:extLst>
      <p:ext uri="{BB962C8B-B14F-4D97-AF65-F5344CB8AC3E}">
        <p14:creationId xmlns:p14="http://schemas.microsoft.com/office/powerpoint/2010/main" val="7047697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3" name="Immagine 2"/>
          <p:cNvPicPr>
            <a:picLocks noChangeAspect="1"/>
          </p:cNvPicPr>
          <p:nvPr/>
        </p:nvPicPr>
        <p:blipFill>
          <a:blip r:embed="rId6"/>
          <a:stretch>
            <a:fillRect/>
          </a:stretch>
        </p:blipFill>
        <p:spPr>
          <a:xfrm>
            <a:off x="1445186" y="1121219"/>
            <a:ext cx="8235171" cy="4606557"/>
          </a:xfrm>
          <a:prstGeom prst="rect">
            <a:avLst/>
          </a:prstGeom>
        </p:spPr>
      </p:pic>
      <p:sp>
        <p:nvSpPr>
          <p:cNvPr id="4" name="Rettangolo 3"/>
          <p:cNvSpPr/>
          <p:nvPr/>
        </p:nvSpPr>
        <p:spPr>
          <a:xfrm>
            <a:off x="2410691" y="2456873"/>
            <a:ext cx="7075054" cy="1182254"/>
          </a:xfrm>
          <a:prstGeom prst="rect">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diritto 13"/>
          <p:cNvCxnSpPr/>
          <p:nvPr/>
        </p:nvCxnSpPr>
        <p:spPr>
          <a:xfrm flipV="1">
            <a:off x="5774244" y="5347856"/>
            <a:ext cx="3325090" cy="184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flipV="1">
            <a:off x="4111699" y="5552287"/>
            <a:ext cx="3325090" cy="184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9680357" y="2660073"/>
            <a:ext cx="2326916" cy="646331"/>
          </a:xfrm>
          <a:prstGeom prst="rect">
            <a:avLst/>
          </a:prstGeom>
          <a:noFill/>
        </p:spPr>
        <p:txBody>
          <a:bodyPr wrap="square" rtlCol="0">
            <a:spAutoFit/>
          </a:bodyPr>
          <a:lstStyle/>
          <a:p>
            <a:r>
              <a:rPr lang="it-IT" b="1" dirty="0" smtClean="0"/>
              <a:t>DOCUMENTAZIONE FOTOGRAFICA</a:t>
            </a:r>
            <a:endParaRPr lang="it-IT" b="1" dirty="0"/>
          </a:p>
        </p:txBody>
      </p:sp>
    </p:spTree>
    <p:extLst>
      <p:ext uri="{BB962C8B-B14F-4D97-AF65-F5344CB8AC3E}">
        <p14:creationId xmlns:p14="http://schemas.microsoft.com/office/powerpoint/2010/main" val="30362171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5" name="Immagine 4"/>
          <p:cNvPicPr>
            <a:picLocks noChangeAspect="1"/>
          </p:cNvPicPr>
          <p:nvPr/>
        </p:nvPicPr>
        <p:blipFill>
          <a:blip r:embed="rId6"/>
          <a:stretch>
            <a:fillRect/>
          </a:stretch>
        </p:blipFill>
        <p:spPr>
          <a:xfrm>
            <a:off x="2031816" y="1071419"/>
            <a:ext cx="7250729" cy="5252761"/>
          </a:xfrm>
          <a:prstGeom prst="rect">
            <a:avLst/>
          </a:prstGeom>
        </p:spPr>
      </p:pic>
      <p:cxnSp>
        <p:nvCxnSpPr>
          <p:cNvPr id="12" name="Connettore diritto 11"/>
          <p:cNvCxnSpPr/>
          <p:nvPr/>
        </p:nvCxnSpPr>
        <p:spPr>
          <a:xfrm flipV="1">
            <a:off x="2447639" y="2964874"/>
            <a:ext cx="3325090" cy="184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2431471" y="3767073"/>
            <a:ext cx="6437746" cy="591127"/>
          </a:xfrm>
          <a:prstGeom prst="rect">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24878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b="1" u="sng" dirty="0">
                <a:solidFill>
                  <a:schemeClr val="accent1">
                    <a:lumMod val="75000"/>
                  </a:schemeClr>
                </a:solidFill>
              </a:rPr>
              <a:t>Misura 1.32 - Salute e sicurezza (allegato D alla DGR 1943/2019)</a:t>
            </a:r>
          </a:p>
          <a:p>
            <a:pPr marL="0" indent="0">
              <a:buFont typeface="Arial" panose="020B0604020202020204" pitchFamily="34" charset="0"/>
              <a:buNone/>
            </a:pPr>
            <a:endParaRPr lang="it-IT" dirty="0"/>
          </a:p>
        </p:txBody>
      </p:sp>
      <p:pic>
        <p:nvPicPr>
          <p:cNvPr id="3" name="Immagine 2"/>
          <p:cNvPicPr>
            <a:picLocks noChangeAspect="1"/>
          </p:cNvPicPr>
          <p:nvPr/>
        </p:nvPicPr>
        <p:blipFill rotWithShape="1">
          <a:blip r:embed="rId6"/>
          <a:srcRect b="74449"/>
          <a:stretch/>
        </p:blipFill>
        <p:spPr>
          <a:xfrm>
            <a:off x="2116196" y="1185502"/>
            <a:ext cx="7405426" cy="2268898"/>
          </a:xfrm>
          <a:prstGeom prst="rect">
            <a:avLst/>
          </a:prstGeom>
        </p:spPr>
      </p:pic>
      <p:pic>
        <p:nvPicPr>
          <p:cNvPr id="4" name="Immagine 3"/>
          <p:cNvPicPr>
            <a:picLocks noChangeAspect="1"/>
          </p:cNvPicPr>
          <p:nvPr/>
        </p:nvPicPr>
        <p:blipFill>
          <a:blip r:embed="rId7"/>
          <a:stretch>
            <a:fillRect/>
          </a:stretch>
        </p:blipFill>
        <p:spPr>
          <a:xfrm>
            <a:off x="1704783" y="4150718"/>
            <a:ext cx="8228251" cy="723600"/>
          </a:xfrm>
          <a:prstGeom prst="rect">
            <a:avLst/>
          </a:prstGeom>
        </p:spPr>
      </p:pic>
      <p:sp>
        <p:nvSpPr>
          <p:cNvPr id="5" name="Freccia in giù 4"/>
          <p:cNvSpPr/>
          <p:nvPr/>
        </p:nvSpPr>
        <p:spPr>
          <a:xfrm>
            <a:off x="5450350" y="3602182"/>
            <a:ext cx="1005868" cy="480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532760" y="4150718"/>
            <a:ext cx="8235168" cy="791845"/>
          </a:xfrm>
          <a:prstGeom prst="rect">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194866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4" y="634570"/>
            <a:ext cx="10515600" cy="55093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b="1" u="sng" dirty="0">
                <a:solidFill>
                  <a:schemeClr val="accent1">
                    <a:lumMod val="75000"/>
                  </a:schemeClr>
                </a:solidFill>
              </a:rPr>
              <a:t>Misura 1.32 - Salute e sicurezza (allegato </a:t>
            </a:r>
            <a:r>
              <a:rPr lang="it-IT" b="1" u="sng" dirty="0" smtClean="0">
                <a:solidFill>
                  <a:schemeClr val="accent1">
                    <a:lumMod val="75000"/>
                  </a:schemeClr>
                </a:solidFill>
              </a:rPr>
              <a:t>F </a:t>
            </a:r>
            <a:r>
              <a:rPr lang="it-IT" b="1" u="sng" dirty="0">
                <a:solidFill>
                  <a:schemeClr val="accent1">
                    <a:lumMod val="75000"/>
                  </a:schemeClr>
                </a:solidFill>
              </a:rPr>
              <a:t>alla DGR 1943/2019)</a:t>
            </a:r>
          </a:p>
          <a:p>
            <a:pPr marL="0" indent="0">
              <a:buFont typeface="Arial" panose="020B0604020202020204" pitchFamily="34" charset="0"/>
              <a:buNone/>
            </a:pPr>
            <a:endParaRPr lang="it-IT" dirty="0"/>
          </a:p>
        </p:txBody>
      </p:sp>
      <p:pic>
        <p:nvPicPr>
          <p:cNvPr id="16" name="Immagine 15"/>
          <p:cNvPicPr>
            <a:picLocks noChangeAspect="1"/>
          </p:cNvPicPr>
          <p:nvPr/>
        </p:nvPicPr>
        <p:blipFill rotWithShape="1">
          <a:blip r:embed="rId6"/>
          <a:srcRect t="45658"/>
          <a:stretch/>
        </p:blipFill>
        <p:spPr>
          <a:xfrm>
            <a:off x="2055363" y="1337875"/>
            <a:ext cx="7405426" cy="4825409"/>
          </a:xfrm>
          <a:prstGeom prst="rect">
            <a:avLst/>
          </a:prstGeom>
        </p:spPr>
      </p:pic>
    </p:spTree>
    <p:extLst>
      <p:ext uri="{BB962C8B-B14F-4D97-AF65-F5344CB8AC3E}">
        <p14:creationId xmlns:p14="http://schemas.microsoft.com/office/powerpoint/2010/main" val="2590959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4306885"/>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1 Efficienza energetica e mitigazione cambiamenti climatici  (allegato F alla DGR 1943/2019)</a:t>
            </a:r>
          </a:p>
          <a:p>
            <a:pPr marL="0" indent="0">
              <a:buNone/>
            </a:pPr>
            <a:r>
              <a:rPr lang="it-IT" dirty="0"/>
              <a:t>La Misura sostiene gli investimenti </a:t>
            </a:r>
            <a:r>
              <a:rPr lang="it-IT" dirty="0" smtClean="0"/>
              <a:t>finalizzati a mitigare gli effetti dei cambiamenti climatici e migliorare l’efficienza energetica dei pescherecci</a:t>
            </a:r>
            <a:endParaRPr lang="it-IT" dirty="0"/>
          </a:p>
          <a:p>
            <a:pPr marL="0" indent="0">
              <a:buNone/>
            </a:pPr>
            <a:r>
              <a:rPr lang="it-IT" dirty="0"/>
              <a:t>Riferimenti normativi:</a:t>
            </a:r>
          </a:p>
          <a:p>
            <a:pPr>
              <a:buFontTx/>
              <a:buChar char="-"/>
            </a:pPr>
            <a:r>
              <a:rPr lang="it-IT" b="1" dirty="0"/>
              <a:t>Reg. (UE) n. 508/2014 – art. </a:t>
            </a:r>
            <a:r>
              <a:rPr lang="it-IT" b="1" dirty="0" smtClean="0"/>
              <a:t>41 par. 1</a:t>
            </a:r>
            <a:endParaRPr lang="it-IT" b="1" dirty="0"/>
          </a:p>
          <a:p>
            <a:pPr>
              <a:buFontTx/>
              <a:buChar char="-"/>
            </a:pPr>
            <a:r>
              <a:rPr lang="it-IT" b="1" dirty="0">
                <a:solidFill>
                  <a:srgbClr val="FF0000"/>
                </a:solidFill>
              </a:rPr>
              <a:t>Reg. delegato n. 531/2015 art. 2, </a:t>
            </a:r>
            <a:r>
              <a:rPr lang="it-IT" b="1" dirty="0" smtClean="0">
                <a:solidFill>
                  <a:srgbClr val="FF0000"/>
                </a:solidFill>
              </a:rPr>
              <a:t>13, 14, 15 e 16</a:t>
            </a:r>
            <a:endParaRPr lang="it-IT" b="1" dirty="0">
              <a:solidFill>
                <a:srgbClr val="FF0000"/>
              </a:solidFill>
            </a:endParaRPr>
          </a:p>
          <a:p>
            <a:pPr marL="0" indent="0">
              <a:buNone/>
            </a:pPr>
            <a:endParaRPr lang="it-IT"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19022238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89299" y="689986"/>
            <a:ext cx="11700124" cy="5581505"/>
          </a:xfrm>
          <a:prstGeom prst="rect">
            <a:avLst/>
          </a:prstGeom>
          <a:solidFill>
            <a:schemeClr val="bg1">
              <a:alpha val="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1.41-1 Efficienza energetica e mitigazione cambiamenti climatici  (</a:t>
            </a:r>
            <a:r>
              <a:rPr lang="it-IT" b="1" u="sng" dirty="0" err="1" smtClean="0">
                <a:solidFill>
                  <a:schemeClr val="accent1">
                    <a:lumMod val="75000"/>
                  </a:schemeClr>
                </a:solidFill>
              </a:rPr>
              <a:t>all</a:t>
            </a:r>
            <a:r>
              <a:rPr lang="it-IT" b="1" u="sng" dirty="0" smtClean="0">
                <a:solidFill>
                  <a:schemeClr val="accent1">
                    <a:lumMod val="75000"/>
                  </a:schemeClr>
                </a:solidFill>
              </a:rPr>
              <a:t>. F DGR 1943/2019)</a:t>
            </a:r>
          </a:p>
          <a:p>
            <a:pPr marL="0" indent="0">
              <a:buNone/>
            </a:pPr>
            <a:r>
              <a:rPr lang="it-IT" b="1" u="sng" dirty="0"/>
              <a:t>Principi base</a:t>
            </a:r>
            <a:r>
              <a:rPr lang="it-IT" dirty="0"/>
              <a:t>:</a:t>
            </a:r>
          </a:p>
          <a:p>
            <a:pPr marL="457200" indent="-457200" algn="just">
              <a:lnSpc>
                <a:spcPct val="120000"/>
              </a:lnSpc>
              <a:buFont typeface="+mj-lt"/>
              <a:buAutoNum type="arabicPeriod"/>
            </a:pPr>
            <a:r>
              <a:rPr lang="it-IT" b="1" u="sng" dirty="0" smtClean="0">
                <a:solidFill>
                  <a:srgbClr val="FF0000"/>
                </a:solidFill>
              </a:rPr>
              <a:t>non </a:t>
            </a:r>
            <a:r>
              <a:rPr lang="it-IT" b="1" u="sng" dirty="0">
                <a:solidFill>
                  <a:srgbClr val="FF0000"/>
                </a:solidFill>
              </a:rPr>
              <a:t>sono ammissibili </a:t>
            </a:r>
            <a:r>
              <a:rPr lang="it-IT" dirty="0">
                <a:solidFill>
                  <a:srgbClr val="FF0000"/>
                </a:solidFill>
              </a:rPr>
              <a:t>interventi </a:t>
            </a:r>
            <a:r>
              <a:rPr lang="it-IT" dirty="0"/>
              <a:t>che</a:t>
            </a:r>
            <a:r>
              <a:rPr lang="it-IT" dirty="0">
                <a:solidFill>
                  <a:srgbClr val="FF0000"/>
                </a:solidFill>
              </a:rPr>
              <a:t> aumentano la capacità di pesca di una nave </a:t>
            </a:r>
            <a:r>
              <a:rPr lang="it-IT" dirty="0"/>
              <a:t>o</a:t>
            </a:r>
            <a:r>
              <a:rPr lang="it-IT" dirty="0">
                <a:solidFill>
                  <a:srgbClr val="FF0000"/>
                </a:solidFill>
              </a:rPr>
              <a:t> attrezzature </a:t>
            </a:r>
            <a:r>
              <a:rPr lang="it-IT" dirty="0"/>
              <a:t>che</a:t>
            </a:r>
            <a:r>
              <a:rPr lang="it-IT" dirty="0">
                <a:solidFill>
                  <a:srgbClr val="FF0000"/>
                </a:solidFill>
              </a:rPr>
              <a:t> aumentano la capacità di un peschereccio di individuare o raccogliere il </a:t>
            </a:r>
            <a:r>
              <a:rPr lang="it-IT" dirty="0" smtClean="0">
                <a:solidFill>
                  <a:srgbClr val="FF0000"/>
                </a:solidFill>
              </a:rPr>
              <a:t>pesce</a:t>
            </a:r>
            <a:r>
              <a:rPr lang="it-IT" dirty="0" smtClean="0"/>
              <a:t> (es: sonar</a:t>
            </a:r>
            <a:r>
              <a:rPr lang="it-IT" dirty="0"/>
              <a:t>, ecoscandagli o </a:t>
            </a:r>
            <a:r>
              <a:rPr lang="it-IT" dirty="0" smtClean="0"/>
              <a:t>verricelli) - art.</a:t>
            </a:r>
            <a:r>
              <a:rPr lang="it-IT" dirty="0"/>
              <a:t> 11, par. 1, </a:t>
            </a:r>
            <a:r>
              <a:rPr lang="it-IT" dirty="0" err="1"/>
              <a:t>lett</a:t>
            </a:r>
            <a:r>
              <a:rPr lang="it-IT" dirty="0"/>
              <a:t>. </a:t>
            </a:r>
            <a:r>
              <a:rPr lang="it-IT" dirty="0" smtClean="0"/>
              <a:t>a, Reg</a:t>
            </a:r>
            <a:r>
              <a:rPr lang="it-IT" dirty="0"/>
              <a:t>. (UE) n. </a:t>
            </a:r>
            <a:r>
              <a:rPr lang="it-IT" dirty="0" smtClean="0"/>
              <a:t>508/2014. </a:t>
            </a:r>
            <a:endParaRPr lang="it-IT" dirty="0"/>
          </a:p>
          <a:p>
            <a:pPr marL="457200" indent="-457200" algn="just">
              <a:lnSpc>
                <a:spcPct val="120000"/>
              </a:lnSpc>
              <a:buFont typeface="+mj-lt"/>
              <a:buAutoNum type="arabicPeriod"/>
            </a:pPr>
            <a:r>
              <a:rPr lang="it-IT" b="1" u="sng" dirty="0">
                <a:solidFill>
                  <a:srgbClr val="FF0000"/>
                </a:solidFill>
              </a:rPr>
              <a:t>non sono ammissibili </a:t>
            </a:r>
            <a:r>
              <a:rPr lang="it-IT" dirty="0" smtClean="0">
                <a:solidFill>
                  <a:srgbClr val="FF0000"/>
                </a:solidFill>
              </a:rPr>
              <a:t>i </a:t>
            </a:r>
            <a:r>
              <a:rPr lang="it-IT" dirty="0">
                <a:solidFill>
                  <a:srgbClr val="FF0000"/>
                </a:solidFill>
              </a:rPr>
              <a:t>costi </a:t>
            </a:r>
            <a:r>
              <a:rPr lang="it-IT" dirty="0"/>
              <a:t>della</a:t>
            </a:r>
            <a:r>
              <a:rPr lang="it-IT" dirty="0">
                <a:solidFill>
                  <a:srgbClr val="FF0000"/>
                </a:solidFill>
              </a:rPr>
              <a:t> manutenzione programmata o preventiva</a:t>
            </a:r>
            <a:r>
              <a:rPr lang="it-IT" dirty="0">
                <a:solidFill>
                  <a:schemeClr val="accent2"/>
                </a:solidFill>
              </a:rPr>
              <a:t> </a:t>
            </a:r>
            <a:r>
              <a:rPr lang="it-IT" dirty="0"/>
              <a:t>di qualsiasi elemento dell’armamento finalizzata a mantenere la funzionalità di un dato </a:t>
            </a:r>
            <a:r>
              <a:rPr lang="it-IT" dirty="0" smtClean="0"/>
              <a:t>dispositivo - art. 2, comma 1, Reg. </a:t>
            </a:r>
            <a:r>
              <a:rPr lang="it-IT" dirty="0"/>
              <a:t>(UE</a:t>
            </a:r>
            <a:r>
              <a:rPr lang="it-IT" dirty="0" smtClean="0"/>
              <a:t>) n. 531/2015.</a:t>
            </a:r>
            <a:endParaRPr lang="it-IT" dirty="0"/>
          </a:p>
          <a:p>
            <a:pPr marL="457200" indent="-457200" algn="just">
              <a:lnSpc>
                <a:spcPct val="120000"/>
              </a:lnSpc>
              <a:buFont typeface="+mj-lt"/>
              <a:buAutoNum type="arabicPeriod"/>
            </a:pPr>
            <a:r>
              <a:rPr lang="it-IT" b="1" u="sng" dirty="0" smtClean="0">
                <a:solidFill>
                  <a:schemeClr val="accent6">
                    <a:lumMod val="75000"/>
                  </a:schemeClr>
                </a:solidFill>
              </a:rPr>
              <a:t>sono </a:t>
            </a:r>
            <a:r>
              <a:rPr lang="it-IT" b="1" u="sng" dirty="0">
                <a:solidFill>
                  <a:schemeClr val="accent6">
                    <a:lumMod val="75000"/>
                  </a:schemeClr>
                </a:solidFill>
              </a:rPr>
              <a:t>ammissibili </a:t>
            </a:r>
            <a:r>
              <a:rPr lang="it-IT" dirty="0"/>
              <a:t>al sostegno del FEAMP </a:t>
            </a:r>
            <a:r>
              <a:rPr lang="it-IT" b="1" u="sng" dirty="0">
                <a:solidFill>
                  <a:schemeClr val="accent6">
                    <a:lumMod val="75000"/>
                  </a:schemeClr>
                </a:solidFill>
              </a:rPr>
              <a:t>soltanto</a:t>
            </a:r>
            <a:r>
              <a:rPr lang="it-IT" dirty="0">
                <a:solidFill>
                  <a:schemeClr val="accent6">
                    <a:lumMod val="75000"/>
                  </a:schemeClr>
                </a:solidFill>
              </a:rPr>
              <a:t> i costi necessari e collegati direttamente all'installazione degli elementi previsti dal presente regolamento (art. </a:t>
            </a:r>
            <a:r>
              <a:rPr lang="it-IT" dirty="0" smtClean="0">
                <a:solidFill>
                  <a:schemeClr val="accent6">
                    <a:lumMod val="75000"/>
                  </a:schemeClr>
                </a:solidFill>
              </a:rPr>
              <a:t>13, 14</a:t>
            </a:r>
            <a:r>
              <a:rPr lang="it-IT" dirty="0">
                <a:solidFill>
                  <a:schemeClr val="accent6">
                    <a:lumMod val="75000"/>
                  </a:schemeClr>
                </a:solidFill>
              </a:rPr>
              <a:t>, </a:t>
            </a:r>
            <a:r>
              <a:rPr lang="it-IT" dirty="0" smtClean="0">
                <a:solidFill>
                  <a:schemeClr val="accent6">
                    <a:lumMod val="75000"/>
                  </a:schemeClr>
                </a:solidFill>
              </a:rPr>
              <a:t>15 </a:t>
            </a:r>
            <a:r>
              <a:rPr lang="it-IT" dirty="0">
                <a:solidFill>
                  <a:schemeClr val="accent6">
                    <a:lumMod val="75000"/>
                  </a:schemeClr>
                </a:solidFill>
              </a:rPr>
              <a:t>e </a:t>
            </a:r>
            <a:r>
              <a:rPr lang="it-IT" dirty="0" smtClean="0">
                <a:solidFill>
                  <a:schemeClr val="accent6">
                    <a:lumMod val="75000"/>
                  </a:schemeClr>
                </a:solidFill>
              </a:rPr>
              <a:t>16 </a:t>
            </a:r>
            <a:r>
              <a:rPr lang="it-IT" dirty="0">
                <a:solidFill>
                  <a:schemeClr val="accent6">
                    <a:lumMod val="75000"/>
                  </a:schemeClr>
                </a:solidFill>
              </a:rPr>
              <a:t>del citato regolamento) </a:t>
            </a:r>
            <a:r>
              <a:rPr lang="it-IT" dirty="0" smtClean="0"/>
              <a:t>- art</a:t>
            </a:r>
            <a:r>
              <a:rPr lang="it-IT" dirty="0"/>
              <a:t>. 2, comma 2, del Reg. </a:t>
            </a:r>
            <a:r>
              <a:rPr lang="it-IT" dirty="0" smtClean="0"/>
              <a:t>(</a:t>
            </a:r>
            <a:r>
              <a:rPr lang="it-IT" dirty="0"/>
              <a:t>UE) </a:t>
            </a:r>
            <a:r>
              <a:rPr lang="it-IT" dirty="0" smtClean="0"/>
              <a:t>n. 531/2015.</a:t>
            </a:r>
          </a:p>
          <a:p>
            <a:pPr marL="0" indent="0">
              <a:buNone/>
            </a:pPr>
            <a:endParaRPr lang="it-IT"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18532574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5415249"/>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1 Efficienza energetica e mitigazione cambiamenti climatici  (</a:t>
            </a:r>
            <a:r>
              <a:rPr lang="it-IT" b="1" u="sng" dirty="0" err="1" smtClean="0">
                <a:solidFill>
                  <a:schemeClr val="accent1">
                    <a:lumMod val="75000"/>
                  </a:schemeClr>
                </a:solidFill>
              </a:rPr>
              <a:t>all</a:t>
            </a:r>
            <a:r>
              <a:rPr lang="it-IT" b="1" u="sng" dirty="0" smtClean="0">
                <a:solidFill>
                  <a:schemeClr val="accent1">
                    <a:lumMod val="75000"/>
                  </a:schemeClr>
                </a:solidFill>
              </a:rPr>
              <a:t>. F DGR 1943/2019)</a:t>
            </a:r>
          </a:p>
          <a:p>
            <a:pPr marL="0" indent="0">
              <a:buNone/>
            </a:pPr>
            <a:endParaRPr lang="it-IT" dirty="0"/>
          </a:p>
          <a:p>
            <a:pPr marL="0" indent="0">
              <a:buFont typeface="Arial" panose="020B0604020202020204" pitchFamily="34" charset="0"/>
              <a:buNone/>
            </a:pPr>
            <a:endParaRPr lang="it-IT" dirty="0"/>
          </a:p>
        </p:txBody>
      </p:sp>
      <p:pic>
        <p:nvPicPr>
          <p:cNvPr id="3" name="Immagine 2"/>
          <p:cNvPicPr>
            <a:picLocks noChangeAspect="1"/>
          </p:cNvPicPr>
          <p:nvPr/>
        </p:nvPicPr>
        <p:blipFill>
          <a:blip r:embed="rId6"/>
          <a:stretch>
            <a:fillRect/>
          </a:stretch>
        </p:blipFill>
        <p:spPr>
          <a:xfrm>
            <a:off x="1524000" y="1503220"/>
            <a:ext cx="9339391" cy="4642461"/>
          </a:xfrm>
          <a:prstGeom prst="rect">
            <a:avLst/>
          </a:prstGeom>
        </p:spPr>
      </p:pic>
      <p:sp>
        <p:nvSpPr>
          <p:cNvPr id="11" name="Rettangolo 10"/>
          <p:cNvSpPr/>
          <p:nvPr/>
        </p:nvSpPr>
        <p:spPr>
          <a:xfrm>
            <a:off x="3088270" y="2713185"/>
            <a:ext cx="5750930"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754908" y="3489975"/>
            <a:ext cx="618837" cy="250751"/>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078182" y="5615709"/>
            <a:ext cx="8719127" cy="286327"/>
          </a:xfrm>
          <a:prstGeom prst="rect">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6819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1678" y="1263196"/>
            <a:ext cx="10515600" cy="1325563"/>
          </a:xfrm>
        </p:spPr>
        <p:txBody>
          <a:bodyPr/>
          <a:lstStyle/>
          <a:p>
            <a:pPr algn="ctr"/>
            <a:r>
              <a:rPr lang="it-IT" b="1" dirty="0" smtClean="0">
                <a:solidFill>
                  <a:srgbClr val="00B050"/>
                </a:solidFill>
                <a:effectLst>
                  <a:outerShdw blurRad="38100" dist="38100" dir="2700000" algn="tl">
                    <a:srgbClr val="000000">
                      <a:alpha val="43137"/>
                    </a:srgbClr>
                  </a:outerShdw>
                </a:effectLst>
              </a:rPr>
              <a:t>In vigore:</a:t>
            </a:r>
            <a:endParaRPr lang="it-IT" b="1" dirty="0">
              <a:solidFill>
                <a:srgbClr val="00B05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effectLst>
            <a:outerShdw blurRad="50800" dist="38100" dir="2700000" algn="tl" rotWithShape="0">
              <a:prstClr val="black">
                <a:alpha val="40000"/>
              </a:prstClr>
            </a:outerShdw>
          </a:effectLst>
        </p:spPr>
        <p:txBody>
          <a:bodyPr/>
          <a:lstStyle/>
          <a:p>
            <a:pPr marL="0" indent="0" algn="ctr">
              <a:buNone/>
            </a:pPr>
            <a:endParaRPr lang="it-IT" sz="3600" dirty="0"/>
          </a:p>
          <a:p>
            <a:pPr marL="0" indent="0" algn="ctr">
              <a:buNone/>
            </a:pPr>
            <a:r>
              <a:rPr lang="it-IT" sz="3600" b="1" dirty="0" smtClean="0"/>
              <a:t>dal 31 maggio 2018</a:t>
            </a:r>
          </a:p>
          <a:p>
            <a:pPr marL="0" indent="0">
              <a:buNone/>
            </a:pPr>
            <a:endParaRPr lang="it-IT" dirty="0" smtClean="0"/>
          </a:p>
          <a:p>
            <a:pPr marL="0" indent="0" algn="ctr">
              <a:buNone/>
            </a:pPr>
            <a:r>
              <a:rPr lang="it-IT" dirty="0" smtClean="0"/>
              <a:t>N.B. </a:t>
            </a:r>
            <a:r>
              <a:rPr lang="it-IT" b="1" dirty="0" smtClean="0">
                <a:solidFill>
                  <a:srgbClr val="FF0000"/>
                </a:solidFill>
              </a:rPr>
              <a:t>NO</a:t>
            </a:r>
            <a:r>
              <a:rPr lang="it-IT" dirty="0" smtClean="0"/>
              <a:t> per i procedimenti in corso al 31 maggio 2018</a:t>
            </a:r>
            <a:endParaRPr lang="it-IT" dirty="0"/>
          </a:p>
        </p:txBody>
      </p:sp>
      <p:sp>
        <p:nvSpPr>
          <p:cNvPr id="5"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dirty="0" smtClean="0"/>
              <a:t>REQUISITI GENERALI DI AMMISSIBILITA’</a:t>
            </a:r>
            <a:endParaRPr lang="it-IT" sz="3600" b="1" dirty="0"/>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9463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5415249"/>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1 Efficienza energetica e mitigazione cambiamenti climatici  (</a:t>
            </a:r>
            <a:r>
              <a:rPr lang="it-IT" b="1" u="sng" dirty="0" err="1" smtClean="0">
                <a:solidFill>
                  <a:schemeClr val="accent1">
                    <a:lumMod val="75000"/>
                  </a:schemeClr>
                </a:solidFill>
              </a:rPr>
              <a:t>all</a:t>
            </a:r>
            <a:r>
              <a:rPr lang="it-IT" b="1" u="sng" dirty="0" smtClean="0">
                <a:solidFill>
                  <a:schemeClr val="accent1">
                    <a:lumMod val="75000"/>
                  </a:schemeClr>
                </a:solidFill>
              </a:rPr>
              <a:t>. F DGR 1943/2019)</a:t>
            </a:r>
          </a:p>
          <a:p>
            <a:pPr marL="0" indent="0">
              <a:buNone/>
            </a:pPr>
            <a:endParaRPr lang="it-IT" dirty="0"/>
          </a:p>
          <a:p>
            <a:pPr marL="0" indent="0">
              <a:buFont typeface="Arial" panose="020B0604020202020204" pitchFamily="34" charset="0"/>
              <a:buNone/>
            </a:pPr>
            <a:endParaRPr lang="it-IT" dirty="0"/>
          </a:p>
        </p:txBody>
      </p:sp>
      <p:pic>
        <p:nvPicPr>
          <p:cNvPr id="3" name="Immagine 2"/>
          <p:cNvPicPr>
            <a:picLocks noChangeAspect="1"/>
          </p:cNvPicPr>
          <p:nvPr/>
        </p:nvPicPr>
        <p:blipFill rotWithShape="1">
          <a:blip r:embed="rId6"/>
          <a:srcRect t="17157"/>
          <a:stretch/>
        </p:blipFill>
        <p:spPr>
          <a:xfrm>
            <a:off x="99583" y="1553794"/>
            <a:ext cx="6714814" cy="2765173"/>
          </a:xfrm>
          <a:prstGeom prst="rect">
            <a:avLst/>
          </a:prstGeom>
        </p:spPr>
      </p:pic>
      <p:pic>
        <p:nvPicPr>
          <p:cNvPr id="4" name="Immagine 3"/>
          <p:cNvPicPr>
            <a:picLocks noChangeAspect="1"/>
          </p:cNvPicPr>
          <p:nvPr/>
        </p:nvPicPr>
        <p:blipFill>
          <a:blip r:embed="rId7"/>
          <a:stretch>
            <a:fillRect/>
          </a:stretch>
        </p:blipFill>
        <p:spPr>
          <a:xfrm>
            <a:off x="6435744" y="1642340"/>
            <a:ext cx="5583073" cy="888908"/>
          </a:xfrm>
          <a:prstGeom prst="rect">
            <a:avLst/>
          </a:prstGeom>
        </p:spPr>
      </p:pic>
      <p:sp>
        <p:nvSpPr>
          <p:cNvPr id="13" name="Rettangolo 12"/>
          <p:cNvSpPr/>
          <p:nvPr/>
        </p:nvSpPr>
        <p:spPr>
          <a:xfrm>
            <a:off x="11457708" y="1641234"/>
            <a:ext cx="618837" cy="155696"/>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6435744" y="1949707"/>
            <a:ext cx="1059566" cy="137087"/>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p:cNvCxnSpPr/>
          <p:nvPr/>
        </p:nvCxnSpPr>
        <p:spPr>
          <a:xfrm flipV="1">
            <a:off x="6422288" y="2446595"/>
            <a:ext cx="641543" cy="3034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8"/>
          <a:stretch>
            <a:fillRect/>
          </a:stretch>
        </p:blipFill>
        <p:spPr>
          <a:xfrm>
            <a:off x="6435744" y="3013532"/>
            <a:ext cx="5419031" cy="1515857"/>
          </a:xfrm>
          <a:prstGeom prst="rect">
            <a:avLst/>
          </a:prstGeom>
        </p:spPr>
      </p:pic>
      <p:cxnSp>
        <p:nvCxnSpPr>
          <p:cNvPr id="20" name="Connettore 2 19"/>
          <p:cNvCxnSpPr/>
          <p:nvPr/>
        </p:nvCxnSpPr>
        <p:spPr>
          <a:xfrm>
            <a:off x="4139194" y="3146309"/>
            <a:ext cx="2150070" cy="179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7495309" y="3347422"/>
            <a:ext cx="4359465"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6435743" y="3704247"/>
            <a:ext cx="5419031" cy="516767"/>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p:cNvCxnSpPr/>
          <p:nvPr/>
        </p:nvCxnSpPr>
        <p:spPr>
          <a:xfrm>
            <a:off x="3139454" y="3598950"/>
            <a:ext cx="3282833" cy="10919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Immagine 25"/>
          <p:cNvPicPr>
            <a:picLocks noChangeAspect="1"/>
          </p:cNvPicPr>
          <p:nvPr/>
        </p:nvPicPr>
        <p:blipFill>
          <a:blip r:embed="rId9"/>
          <a:stretch>
            <a:fillRect/>
          </a:stretch>
        </p:blipFill>
        <p:spPr>
          <a:xfrm>
            <a:off x="6378016" y="4659327"/>
            <a:ext cx="5596530" cy="878212"/>
          </a:xfrm>
          <a:prstGeom prst="rect">
            <a:avLst/>
          </a:prstGeom>
        </p:spPr>
      </p:pic>
      <p:sp>
        <p:nvSpPr>
          <p:cNvPr id="27" name="Rettangolo 26"/>
          <p:cNvSpPr/>
          <p:nvPr/>
        </p:nvSpPr>
        <p:spPr>
          <a:xfrm>
            <a:off x="6323984" y="4857148"/>
            <a:ext cx="1573107"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162118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5415249"/>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1 Efficienza energetica e mitigazione cambiamenti climatici  (</a:t>
            </a:r>
            <a:r>
              <a:rPr lang="it-IT" b="1" u="sng" dirty="0" err="1" smtClean="0">
                <a:solidFill>
                  <a:schemeClr val="accent1">
                    <a:lumMod val="75000"/>
                  </a:schemeClr>
                </a:solidFill>
              </a:rPr>
              <a:t>all</a:t>
            </a:r>
            <a:r>
              <a:rPr lang="it-IT" b="1" u="sng" dirty="0" smtClean="0">
                <a:solidFill>
                  <a:schemeClr val="accent1">
                    <a:lumMod val="75000"/>
                  </a:schemeClr>
                </a:solidFill>
              </a:rPr>
              <a:t>. F alla DGR 1943/2019)</a:t>
            </a:r>
          </a:p>
          <a:p>
            <a:pPr marL="0" indent="0">
              <a:buNone/>
            </a:pPr>
            <a:endParaRPr lang="it-IT" dirty="0"/>
          </a:p>
          <a:p>
            <a:pPr marL="0" indent="0">
              <a:buFont typeface="Arial" panose="020B0604020202020204" pitchFamily="34" charset="0"/>
              <a:buNone/>
            </a:pPr>
            <a:endParaRPr lang="it-IT" dirty="0"/>
          </a:p>
        </p:txBody>
      </p:sp>
      <p:pic>
        <p:nvPicPr>
          <p:cNvPr id="3" name="Immagine 2"/>
          <p:cNvPicPr>
            <a:picLocks noChangeAspect="1"/>
          </p:cNvPicPr>
          <p:nvPr/>
        </p:nvPicPr>
        <p:blipFill>
          <a:blip r:embed="rId6"/>
          <a:stretch>
            <a:fillRect/>
          </a:stretch>
        </p:blipFill>
        <p:spPr>
          <a:xfrm>
            <a:off x="1024855" y="1625601"/>
            <a:ext cx="9598507" cy="3226212"/>
          </a:xfrm>
          <a:prstGeom prst="rect">
            <a:avLst/>
          </a:prstGeom>
        </p:spPr>
      </p:pic>
      <p:pic>
        <p:nvPicPr>
          <p:cNvPr id="4" name="Immagine 3"/>
          <p:cNvPicPr>
            <a:picLocks noChangeAspect="1"/>
          </p:cNvPicPr>
          <p:nvPr/>
        </p:nvPicPr>
        <p:blipFill>
          <a:blip r:embed="rId7"/>
          <a:stretch>
            <a:fillRect/>
          </a:stretch>
        </p:blipFill>
        <p:spPr>
          <a:xfrm>
            <a:off x="1124393" y="4866689"/>
            <a:ext cx="5950661" cy="1448969"/>
          </a:xfrm>
          <a:prstGeom prst="rect">
            <a:avLst/>
          </a:prstGeom>
        </p:spPr>
      </p:pic>
      <p:sp>
        <p:nvSpPr>
          <p:cNvPr id="11" name="Rettangolo 10"/>
          <p:cNvSpPr/>
          <p:nvPr/>
        </p:nvSpPr>
        <p:spPr>
          <a:xfrm>
            <a:off x="2450960" y="2066639"/>
            <a:ext cx="6397475"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781546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5415249"/>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1 Efficienza energetica e mitigazione cambiamenti climatici  (</a:t>
            </a:r>
            <a:r>
              <a:rPr lang="it-IT" b="1" u="sng" dirty="0" err="1" smtClean="0">
                <a:solidFill>
                  <a:schemeClr val="accent1">
                    <a:lumMod val="75000"/>
                  </a:schemeClr>
                </a:solidFill>
              </a:rPr>
              <a:t>all</a:t>
            </a:r>
            <a:r>
              <a:rPr lang="it-IT" b="1" u="sng" dirty="0" smtClean="0">
                <a:solidFill>
                  <a:schemeClr val="accent1">
                    <a:lumMod val="75000"/>
                  </a:schemeClr>
                </a:solidFill>
              </a:rPr>
              <a:t>. F alla DGR 1943/2019)</a:t>
            </a:r>
          </a:p>
          <a:p>
            <a:pPr marL="0" indent="0">
              <a:buNone/>
            </a:pPr>
            <a:endParaRPr lang="it-IT" dirty="0"/>
          </a:p>
          <a:p>
            <a:pPr marL="0" indent="0">
              <a:buFont typeface="Arial" panose="020B0604020202020204" pitchFamily="34" charset="0"/>
              <a:buNone/>
            </a:pPr>
            <a:endParaRPr lang="it-IT" dirty="0"/>
          </a:p>
        </p:txBody>
      </p:sp>
      <p:sp>
        <p:nvSpPr>
          <p:cNvPr id="11" name="Rettangolo 10"/>
          <p:cNvSpPr/>
          <p:nvPr/>
        </p:nvSpPr>
        <p:spPr>
          <a:xfrm>
            <a:off x="1444197" y="2066639"/>
            <a:ext cx="6397475"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p:cNvCxnSpPr/>
          <p:nvPr/>
        </p:nvCxnSpPr>
        <p:spPr>
          <a:xfrm>
            <a:off x="8166226" y="3556459"/>
            <a:ext cx="1032095" cy="4063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6"/>
          <a:stretch>
            <a:fillRect/>
          </a:stretch>
        </p:blipFill>
        <p:spPr>
          <a:xfrm>
            <a:off x="601797" y="4854837"/>
            <a:ext cx="5754068" cy="880897"/>
          </a:xfrm>
          <a:prstGeom prst="rect">
            <a:avLst/>
          </a:prstGeom>
        </p:spPr>
      </p:pic>
      <p:grpSp>
        <p:nvGrpSpPr>
          <p:cNvPr id="4" name="Gruppo 3"/>
          <p:cNvGrpSpPr/>
          <p:nvPr/>
        </p:nvGrpSpPr>
        <p:grpSpPr>
          <a:xfrm>
            <a:off x="443601" y="1625601"/>
            <a:ext cx="11254533" cy="4202542"/>
            <a:chOff x="443601" y="1625601"/>
            <a:chExt cx="11254533" cy="4202542"/>
          </a:xfrm>
        </p:grpSpPr>
        <p:pic>
          <p:nvPicPr>
            <p:cNvPr id="3" name="Immagine 2"/>
            <p:cNvPicPr>
              <a:picLocks noChangeAspect="1"/>
            </p:cNvPicPr>
            <p:nvPr/>
          </p:nvPicPr>
          <p:blipFill rotWithShape="1">
            <a:blip r:embed="rId7"/>
            <a:srcRect b="45891"/>
            <a:stretch/>
          </p:blipFill>
          <p:spPr>
            <a:xfrm>
              <a:off x="443601" y="1625601"/>
              <a:ext cx="9598507" cy="1745672"/>
            </a:xfrm>
            <a:prstGeom prst="rect">
              <a:avLst/>
            </a:prstGeom>
          </p:spPr>
        </p:pic>
        <p:pic>
          <p:nvPicPr>
            <p:cNvPr id="12" name="Immagine 11"/>
            <p:cNvPicPr>
              <a:picLocks noChangeAspect="1"/>
            </p:cNvPicPr>
            <p:nvPr/>
          </p:nvPicPr>
          <p:blipFill rotWithShape="1">
            <a:blip r:embed="rId7"/>
            <a:srcRect l="-962" t="87117" r="962" b="-2290"/>
            <a:stretch/>
          </p:blipFill>
          <p:spPr>
            <a:xfrm>
              <a:off x="651096" y="3181493"/>
              <a:ext cx="9598507" cy="489504"/>
            </a:xfrm>
            <a:prstGeom prst="rect">
              <a:avLst/>
            </a:prstGeom>
          </p:spPr>
        </p:pic>
        <p:pic>
          <p:nvPicPr>
            <p:cNvPr id="5" name="Immagine 4"/>
            <p:cNvPicPr>
              <a:picLocks noChangeAspect="1"/>
            </p:cNvPicPr>
            <p:nvPr/>
          </p:nvPicPr>
          <p:blipFill>
            <a:blip r:embed="rId8"/>
            <a:stretch>
              <a:fillRect/>
            </a:stretch>
          </p:blipFill>
          <p:spPr>
            <a:xfrm>
              <a:off x="6381172" y="4031215"/>
              <a:ext cx="5316962" cy="1164896"/>
            </a:xfrm>
            <a:prstGeom prst="rect">
              <a:avLst/>
            </a:prstGeom>
          </p:spPr>
        </p:pic>
        <p:sp>
          <p:nvSpPr>
            <p:cNvPr id="14" name="Rettangolo 13"/>
            <p:cNvSpPr/>
            <p:nvPr/>
          </p:nvSpPr>
          <p:spPr>
            <a:xfrm>
              <a:off x="6378305" y="4026621"/>
              <a:ext cx="5316962" cy="1169490"/>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p:nvPicPr>
          <p:blipFill rotWithShape="1">
            <a:blip r:embed="rId9"/>
            <a:srcRect t="24920" b="50219"/>
            <a:stretch/>
          </p:blipFill>
          <p:spPr>
            <a:xfrm>
              <a:off x="872777" y="3670997"/>
              <a:ext cx="5950661" cy="360218"/>
            </a:xfrm>
            <a:prstGeom prst="rect">
              <a:avLst/>
            </a:prstGeom>
          </p:spPr>
        </p:pic>
        <p:cxnSp>
          <p:nvCxnSpPr>
            <p:cNvPr id="20" name="Connettore 2 19"/>
            <p:cNvCxnSpPr/>
            <p:nvPr/>
          </p:nvCxnSpPr>
          <p:spPr>
            <a:xfrm flipH="1">
              <a:off x="2355273" y="4089338"/>
              <a:ext cx="14307" cy="5621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569915" y="4854837"/>
              <a:ext cx="5754069" cy="973306"/>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9604002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5415249"/>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1 Efficienza energetica e mitigazione cambiamenti climatici  (</a:t>
            </a:r>
            <a:r>
              <a:rPr lang="it-IT" b="1" u="sng" dirty="0" err="1" smtClean="0">
                <a:solidFill>
                  <a:schemeClr val="accent1">
                    <a:lumMod val="75000"/>
                  </a:schemeClr>
                </a:solidFill>
              </a:rPr>
              <a:t>all</a:t>
            </a:r>
            <a:r>
              <a:rPr lang="it-IT" b="1" u="sng" dirty="0" smtClean="0">
                <a:solidFill>
                  <a:schemeClr val="accent1">
                    <a:lumMod val="75000"/>
                  </a:schemeClr>
                </a:solidFill>
              </a:rPr>
              <a:t>. D alla DGR 1943/2019)</a:t>
            </a:r>
          </a:p>
          <a:p>
            <a:pPr marL="0" indent="0">
              <a:buNone/>
            </a:pPr>
            <a:endParaRPr lang="it-IT" dirty="0"/>
          </a:p>
          <a:p>
            <a:pPr marL="0" indent="0">
              <a:buFont typeface="Arial" panose="020B0604020202020204" pitchFamily="34" charset="0"/>
              <a:buNone/>
            </a:pPr>
            <a:endParaRPr lang="it-IT" dirty="0"/>
          </a:p>
        </p:txBody>
      </p:sp>
      <p:pic>
        <p:nvPicPr>
          <p:cNvPr id="5" name="Immagine 4"/>
          <p:cNvPicPr>
            <a:picLocks noChangeAspect="1"/>
          </p:cNvPicPr>
          <p:nvPr/>
        </p:nvPicPr>
        <p:blipFill>
          <a:blip r:embed="rId6"/>
          <a:stretch>
            <a:fillRect/>
          </a:stretch>
        </p:blipFill>
        <p:spPr>
          <a:xfrm>
            <a:off x="1468582" y="1503220"/>
            <a:ext cx="8650494" cy="4760757"/>
          </a:xfrm>
          <a:prstGeom prst="rect">
            <a:avLst/>
          </a:prstGeom>
        </p:spPr>
      </p:pic>
      <p:sp>
        <p:nvSpPr>
          <p:cNvPr id="11" name="Rettangolo 10"/>
          <p:cNvSpPr/>
          <p:nvPr/>
        </p:nvSpPr>
        <p:spPr>
          <a:xfrm>
            <a:off x="2480333" y="1808021"/>
            <a:ext cx="6397475"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942960" y="4172529"/>
            <a:ext cx="7468895" cy="386862"/>
          </a:xfrm>
          <a:prstGeom prst="rect">
            <a:avLst/>
          </a:prstGeom>
          <a:solidFill>
            <a:schemeClr val="accent4">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6416347" y="2920596"/>
            <a:ext cx="3925455" cy="646331"/>
          </a:xfrm>
          <a:prstGeom prst="rect">
            <a:avLst/>
          </a:prstGeom>
          <a:noFill/>
        </p:spPr>
        <p:txBody>
          <a:bodyPr wrap="square" rtlCol="0">
            <a:spAutoFit/>
          </a:bodyPr>
          <a:lstStyle/>
          <a:p>
            <a:r>
              <a:rPr lang="it-IT" dirty="0" smtClean="0">
                <a:solidFill>
                  <a:srgbClr val="FF0000"/>
                </a:solidFill>
              </a:rPr>
              <a:t>Finalizzati al risparmio energetico e che non aumentino la capacità di pesca</a:t>
            </a:r>
            <a:endParaRPr lang="it-IT" dirty="0">
              <a:solidFill>
                <a:srgbClr val="FF0000"/>
              </a:solidFill>
            </a:endParaRPr>
          </a:p>
        </p:txBody>
      </p:sp>
      <p:sp>
        <p:nvSpPr>
          <p:cNvPr id="13" name="Parentesi graffa chiusa 12"/>
          <p:cNvSpPr/>
          <p:nvPr/>
        </p:nvSpPr>
        <p:spPr>
          <a:xfrm>
            <a:off x="5912965" y="2837066"/>
            <a:ext cx="360218" cy="58038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CasellaDiTesto 14"/>
          <p:cNvSpPr txBox="1"/>
          <p:nvPr/>
        </p:nvSpPr>
        <p:spPr>
          <a:xfrm>
            <a:off x="2638456" y="5387615"/>
            <a:ext cx="6310746" cy="369332"/>
          </a:xfrm>
          <a:prstGeom prst="rect">
            <a:avLst/>
          </a:prstGeom>
          <a:noFill/>
        </p:spPr>
        <p:txBody>
          <a:bodyPr wrap="square" rtlCol="0">
            <a:spAutoFit/>
          </a:bodyPr>
          <a:lstStyle/>
          <a:p>
            <a:r>
              <a:rPr lang="it-IT" dirty="0" smtClean="0">
                <a:solidFill>
                  <a:srgbClr val="FF0000"/>
                </a:solidFill>
              </a:rPr>
              <a:t>Non è consentito l’aumento della capacità di stivaggio del pescato</a:t>
            </a:r>
            <a:endParaRPr lang="it-IT" dirty="0">
              <a:solidFill>
                <a:srgbClr val="FF0000"/>
              </a:solidFill>
            </a:endParaRPr>
          </a:p>
        </p:txBody>
      </p:sp>
      <p:sp>
        <p:nvSpPr>
          <p:cNvPr id="16" name="CasellaDiTesto 15"/>
          <p:cNvSpPr txBox="1"/>
          <p:nvPr/>
        </p:nvSpPr>
        <p:spPr>
          <a:xfrm>
            <a:off x="3021443" y="5895472"/>
            <a:ext cx="6310746" cy="369332"/>
          </a:xfrm>
          <a:prstGeom prst="rect">
            <a:avLst/>
          </a:prstGeom>
          <a:noFill/>
        </p:spPr>
        <p:txBody>
          <a:bodyPr wrap="square" rtlCol="0">
            <a:spAutoFit/>
          </a:bodyPr>
          <a:lstStyle/>
          <a:p>
            <a:r>
              <a:rPr lang="it-IT" dirty="0" smtClean="0">
                <a:solidFill>
                  <a:srgbClr val="00B050"/>
                </a:solidFill>
              </a:rPr>
              <a:t>Es Scambiatori di calore per  i servizi di bordo</a:t>
            </a:r>
            <a:endParaRPr lang="it-IT" dirty="0">
              <a:solidFill>
                <a:srgbClr val="00B050"/>
              </a:solidFill>
            </a:endParaRPr>
          </a:p>
        </p:txBody>
      </p:sp>
    </p:spTree>
    <p:extLst>
      <p:ext uri="{BB962C8B-B14F-4D97-AF65-F5344CB8AC3E}">
        <p14:creationId xmlns:p14="http://schemas.microsoft.com/office/powerpoint/2010/main" val="136249818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8"/>
            <a:ext cx="11568547" cy="1120339"/>
          </a:xfrm>
          <a:prstGeom prst="rect">
            <a:avLst/>
          </a:prstGeom>
          <a:solidFill>
            <a:schemeClr val="bg1">
              <a:alpha val="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it-IT" b="1" u="sng" dirty="0" smtClean="0">
                <a:solidFill>
                  <a:schemeClr val="accent1">
                    <a:lumMod val="75000"/>
                  </a:schemeClr>
                </a:solidFill>
              </a:rPr>
              <a:t>Misura 1.41 – 1 Efficienza energetica e mitigazione cambiamenti climatici  (</a:t>
            </a:r>
            <a:r>
              <a:rPr lang="it-IT" b="1" u="sng" dirty="0" err="1" smtClean="0">
                <a:solidFill>
                  <a:schemeClr val="accent1">
                    <a:lumMod val="75000"/>
                  </a:schemeClr>
                </a:solidFill>
              </a:rPr>
              <a:t>all</a:t>
            </a:r>
            <a:r>
              <a:rPr lang="it-IT" b="1" u="sng" dirty="0" smtClean="0">
                <a:solidFill>
                  <a:schemeClr val="accent1">
                    <a:lumMod val="75000"/>
                  </a:schemeClr>
                </a:solidFill>
              </a:rPr>
              <a:t>. F alla DGR 1943/2019)</a:t>
            </a:r>
          </a:p>
          <a:p>
            <a:pPr marL="0" indent="0">
              <a:lnSpc>
                <a:spcPct val="120000"/>
              </a:lnSpc>
              <a:buNone/>
            </a:pPr>
            <a:r>
              <a:rPr lang="it-IT" dirty="0" smtClean="0">
                <a:solidFill>
                  <a:srgbClr val="FF0000"/>
                </a:solidFill>
              </a:rPr>
              <a:t>Difficoltà a raggiungere il punteggio minimo</a:t>
            </a:r>
            <a:endParaRPr lang="it-IT" dirty="0">
              <a:solidFill>
                <a:srgbClr val="FF0000"/>
              </a:solidFill>
            </a:endParaRPr>
          </a:p>
          <a:p>
            <a:pPr marL="0" indent="0">
              <a:buFont typeface="Arial" panose="020B0604020202020204" pitchFamily="34" charset="0"/>
              <a:buNone/>
            </a:pPr>
            <a:endParaRPr lang="it-IT" dirty="0"/>
          </a:p>
        </p:txBody>
      </p:sp>
      <p:pic>
        <p:nvPicPr>
          <p:cNvPr id="3" name="Immagine 2"/>
          <p:cNvPicPr>
            <a:picLocks noChangeAspect="1"/>
          </p:cNvPicPr>
          <p:nvPr/>
        </p:nvPicPr>
        <p:blipFill rotWithShape="1">
          <a:blip r:embed="rId6"/>
          <a:srcRect l="650" r="11261"/>
          <a:stretch/>
        </p:blipFill>
        <p:spPr>
          <a:xfrm>
            <a:off x="368109" y="1665429"/>
            <a:ext cx="5990680" cy="4187540"/>
          </a:xfrm>
          <a:prstGeom prst="rect">
            <a:avLst/>
          </a:prstGeom>
        </p:spPr>
      </p:pic>
      <p:pic>
        <p:nvPicPr>
          <p:cNvPr id="4" name="Immagine 3"/>
          <p:cNvPicPr>
            <a:picLocks noChangeAspect="1"/>
          </p:cNvPicPr>
          <p:nvPr/>
        </p:nvPicPr>
        <p:blipFill rotWithShape="1">
          <a:blip r:embed="rId7"/>
          <a:srcRect t="46907" r="14176"/>
          <a:stretch/>
        </p:blipFill>
        <p:spPr>
          <a:xfrm>
            <a:off x="6323984" y="5201050"/>
            <a:ext cx="5740919" cy="526329"/>
          </a:xfrm>
          <a:prstGeom prst="rect">
            <a:avLst/>
          </a:prstGeom>
        </p:spPr>
      </p:pic>
      <p:sp>
        <p:nvSpPr>
          <p:cNvPr id="14" name="Rettangolo 13"/>
          <p:cNvSpPr/>
          <p:nvPr/>
        </p:nvSpPr>
        <p:spPr>
          <a:xfrm>
            <a:off x="475861" y="2768134"/>
            <a:ext cx="5812086" cy="1053234"/>
          </a:xfrm>
          <a:prstGeom prst="rect">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92543" y="3853543"/>
            <a:ext cx="5883856" cy="1226457"/>
          </a:xfrm>
          <a:prstGeom prst="rect">
            <a:avLst/>
          </a:prstGeom>
          <a:solidFill>
            <a:schemeClr val="accent6">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392543" y="5112176"/>
            <a:ext cx="11771943" cy="646258"/>
          </a:xfrm>
          <a:prstGeom prst="rect">
            <a:avLst/>
          </a:prstGeom>
          <a:solidFill>
            <a:schemeClr val="accent2">
              <a:lumMod val="7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p:nvPicPr>
        <p:blipFill rotWithShape="1">
          <a:blip r:embed="rId8"/>
          <a:srcRect l="4421"/>
          <a:stretch/>
        </p:blipFill>
        <p:spPr>
          <a:xfrm>
            <a:off x="889440" y="6093541"/>
            <a:ext cx="7864432" cy="723600"/>
          </a:xfrm>
          <a:prstGeom prst="rect">
            <a:avLst/>
          </a:prstGeom>
        </p:spPr>
      </p:pic>
      <p:sp>
        <p:nvSpPr>
          <p:cNvPr id="13" name="CasellaDiTesto 12"/>
          <p:cNvSpPr txBox="1"/>
          <p:nvPr/>
        </p:nvSpPr>
        <p:spPr>
          <a:xfrm>
            <a:off x="7319818" y="4251021"/>
            <a:ext cx="4461163" cy="369332"/>
          </a:xfrm>
          <a:prstGeom prst="rect">
            <a:avLst/>
          </a:prstGeom>
          <a:noFill/>
          <a:ln>
            <a:solidFill>
              <a:schemeClr val="accent2"/>
            </a:solidFill>
          </a:ln>
        </p:spPr>
        <p:txBody>
          <a:bodyPr wrap="square" rtlCol="0">
            <a:spAutoFit/>
          </a:bodyPr>
          <a:lstStyle/>
          <a:p>
            <a:pPr algn="ctr"/>
            <a:r>
              <a:rPr lang="it-IT" dirty="0" smtClean="0"/>
              <a:t>RINA, BUREAU VERITAS e UNIVERSITA’</a:t>
            </a:r>
            <a:endParaRPr lang="it-IT" dirty="0"/>
          </a:p>
        </p:txBody>
      </p:sp>
      <p:cxnSp>
        <p:nvCxnSpPr>
          <p:cNvPr id="20" name="Connettore 2 19"/>
          <p:cNvCxnSpPr/>
          <p:nvPr/>
        </p:nvCxnSpPr>
        <p:spPr>
          <a:xfrm flipV="1">
            <a:off x="9550400" y="4620353"/>
            <a:ext cx="0" cy="33207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9"/>
          <a:stretch>
            <a:fillRect/>
          </a:stretch>
        </p:blipFill>
        <p:spPr>
          <a:xfrm>
            <a:off x="6495976" y="1349453"/>
            <a:ext cx="5222158" cy="1336783"/>
          </a:xfrm>
          <a:prstGeom prst="rect">
            <a:avLst/>
          </a:prstGeom>
        </p:spPr>
      </p:pic>
      <p:pic>
        <p:nvPicPr>
          <p:cNvPr id="22" name="Immagine 21"/>
          <p:cNvPicPr>
            <a:picLocks noChangeAspect="1"/>
          </p:cNvPicPr>
          <p:nvPr/>
        </p:nvPicPr>
        <p:blipFill>
          <a:blip r:embed="rId10"/>
          <a:stretch>
            <a:fillRect/>
          </a:stretch>
        </p:blipFill>
        <p:spPr>
          <a:xfrm>
            <a:off x="6630521" y="2541588"/>
            <a:ext cx="5015593" cy="1497624"/>
          </a:xfrm>
          <a:prstGeom prst="rect">
            <a:avLst/>
          </a:prstGeom>
        </p:spPr>
      </p:pic>
      <p:cxnSp>
        <p:nvCxnSpPr>
          <p:cNvPr id="24" name="Connettore 2 23"/>
          <p:cNvCxnSpPr/>
          <p:nvPr/>
        </p:nvCxnSpPr>
        <p:spPr>
          <a:xfrm flipV="1">
            <a:off x="5250356" y="3038764"/>
            <a:ext cx="1376141" cy="158158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27154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rotWithShape="1">
          <a:blip r:embed="rId2"/>
          <a:srcRect l="4421"/>
          <a:stretch/>
        </p:blipFill>
        <p:spPr>
          <a:xfrm>
            <a:off x="1888407" y="5434146"/>
            <a:ext cx="7864432" cy="723600"/>
          </a:xfrm>
          <a:prstGeom prst="rect">
            <a:avLst/>
          </a:prstGeom>
        </p:spPr>
      </p:pic>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9"/>
            <a:ext cx="11568547" cy="751396"/>
          </a:xfrm>
          <a:prstGeom prst="rect">
            <a:avLst/>
          </a:prstGeom>
          <a:solidFill>
            <a:schemeClr val="bg1">
              <a:alpha val="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it-IT" sz="2200" b="1" u="sng" dirty="0" smtClean="0">
                <a:solidFill>
                  <a:schemeClr val="accent1">
                    <a:lumMod val="75000"/>
                  </a:schemeClr>
                </a:solidFill>
              </a:rPr>
              <a:t>Misura 1.41 – 1 Efficienza energetica e mitigazione cambiamenti climatici  (</a:t>
            </a:r>
            <a:r>
              <a:rPr lang="it-IT" sz="2200" b="1" u="sng" dirty="0" err="1" smtClean="0">
                <a:solidFill>
                  <a:schemeClr val="accent1">
                    <a:lumMod val="75000"/>
                  </a:schemeClr>
                </a:solidFill>
              </a:rPr>
              <a:t>all</a:t>
            </a:r>
            <a:r>
              <a:rPr lang="it-IT" sz="2200" b="1" u="sng" dirty="0" smtClean="0">
                <a:solidFill>
                  <a:schemeClr val="accent1">
                    <a:lumMod val="75000"/>
                  </a:schemeClr>
                </a:solidFill>
              </a:rPr>
              <a:t>. F alla DGR 1943/2019)</a:t>
            </a:r>
          </a:p>
          <a:p>
            <a:pPr marL="0" indent="0">
              <a:buFont typeface="Arial" panose="020B0604020202020204" pitchFamily="34" charset="0"/>
              <a:buNone/>
            </a:pPr>
            <a:endParaRPr lang="it-IT" dirty="0"/>
          </a:p>
        </p:txBody>
      </p:sp>
      <p:pic>
        <p:nvPicPr>
          <p:cNvPr id="5" name="Immagine 4"/>
          <p:cNvPicPr>
            <a:picLocks noChangeAspect="1"/>
          </p:cNvPicPr>
          <p:nvPr/>
        </p:nvPicPr>
        <p:blipFill>
          <a:blip r:embed="rId7"/>
          <a:stretch>
            <a:fillRect/>
          </a:stretch>
        </p:blipFill>
        <p:spPr>
          <a:xfrm>
            <a:off x="1442271" y="1520910"/>
            <a:ext cx="9158401" cy="3430400"/>
          </a:xfrm>
          <a:prstGeom prst="rect">
            <a:avLst/>
          </a:prstGeom>
        </p:spPr>
      </p:pic>
      <p:sp>
        <p:nvSpPr>
          <p:cNvPr id="18" name="Freccia in giù 17"/>
          <p:cNvSpPr/>
          <p:nvPr/>
        </p:nvSpPr>
        <p:spPr>
          <a:xfrm>
            <a:off x="5620629" y="4874329"/>
            <a:ext cx="1005868" cy="480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703039" y="5422865"/>
            <a:ext cx="8235168" cy="791845"/>
          </a:xfrm>
          <a:prstGeom prst="rect">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468998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4306885"/>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2 Efficienza energetica e mitigazione cambiamenti climatici  (allegato </a:t>
            </a:r>
            <a:r>
              <a:rPr lang="it-IT" b="1" u="sng" dirty="0">
                <a:solidFill>
                  <a:schemeClr val="accent1">
                    <a:lumMod val="75000"/>
                  </a:schemeClr>
                </a:solidFill>
              </a:rPr>
              <a:t>G</a:t>
            </a:r>
            <a:r>
              <a:rPr lang="it-IT" b="1" u="sng" dirty="0" smtClean="0">
                <a:solidFill>
                  <a:schemeClr val="accent1">
                    <a:lumMod val="75000"/>
                  </a:schemeClr>
                </a:solidFill>
              </a:rPr>
              <a:t> alla DGR 1943/2019)</a:t>
            </a:r>
          </a:p>
          <a:p>
            <a:pPr marL="0" indent="0">
              <a:buNone/>
            </a:pPr>
            <a:r>
              <a:rPr lang="it-IT" dirty="0"/>
              <a:t>La Misura sostiene gli investimenti </a:t>
            </a:r>
            <a:r>
              <a:rPr lang="it-IT" dirty="0" smtClean="0"/>
              <a:t>finalizzati a mitigare gli effetti dei cambiamenti climatici e migliorare l’efficienza energetica dei pescherecci attraverso il sostegno per la sostituzione e ammodernamento motori principali o ausiliari</a:t>
            </a:r>
            <a:endParaRPr lang="it-IT" dirty="0"/>
          </a:p>
          <a:p>
            <a:pPr marL="0" indent="0">
              <a:buNone/>
            </a:pPr>
            <a:r>
              <a:rPr lang="it-IT" dirty="0"/>
              <a:t>Riferimenti normativi:</a:t>
            </a:r>
          </a:p>
          <a:p>
            <a:pPr>
              <a:buFontTx/>
              <a:buChar char="-"/>
            </a:pPr>
            <a:r>
              <a:rPr lang="it-IT" b="1" dirty="0"/>
              <a:t>Reg. (UE) n. 508/2014 – art. </a:t>
            </a:r>
            <a:r>
              <a:rPr lang="it-IT" b="1" dirty="0" smtClean="0"/>
              <a:t>41 par. 2</a:t>
            </a:r>
            <a:endParaRPr lang="it-IT" b="1" dirty="0"/>
          </a:p>
          <a:p>
            <a:pPr marL="0" indent="0">
              <a:buNone/>
            </a:pPr>
            <a:endParaRPr lang="it-IT"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226448539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689987"/>
            <a:ext cx="11568547" cy="4306885"/>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1800" b="1" u="sng" dirty="0" smtClean="0">
                <a:solidFill>
                  <a:schemeClr val="accent1">
                    <a:lumMod val="75000"/>
                  </a:schemeClr>
                </a:solidFill>
              </a:rPr>
              <a:t>Misura 1.41 – 2 Efficienza energetica e mitigazione cambiamenti climatici  (allegato G alla DGR 1943/2019)</a:t>
            </a:r>
          </a:p>
          <a:p>
            <a:pPr marL="0" indent="0" algn="just">
              <a:buNone/>
            </a:pPr>
            <a:r>
              <a:rPr lang="it-IT" sz="1800" dirty="0" smtClean="0"/>
              <a:t>1. Il </a:t>
            </a:r>
            <a:r>
              <a:rPr lang="it-IT" sz="1800" dirty="0"/>
              <a:t>sostegno di cui al paragrafo 2 per la sostituzione o l’ammodernamento di motori principali o ausiliari può </a:t>
            </a:r>
            <a:r>
              <a:rPr lang="it-IT" sz="1800" dirty="0" smtClean="0"/>
              <a:t>essere concesso </a:t>
            </a:r>
            <a:r>
              <a:rPr lang="it-IT" sz="1800" dirty="0">
                <a:solidFill>
                  <a:schemeClr val="accent6">
                    <a:lumMod val="75000"/>
                  </a:schemeClr>
                </a:solidFill>
              </a:rPr>
              <a:t>solo a pescherecci che appartengono a un segmento di flotta per il quale la relazione sulla capacità di pesca </a:t>
            </a:r>
            <a:r>
              <a:rPr lang="it-IT" sz="1800" dirty="0" smtClean="0">
                <a:solidFill>
                  <a:schemeClr val="accent6">
                    <a:lumMod val="75000"/>
                  </a:schemeClr>
                </a:solidFill>
              </a:rPr>
              <a:t>di cui </a:t>
            </a:r>
            <a:r>
              <a:rPr lang="it-IT" sz="1800" dirty="0">
                <a:solidFill>
                  <a:schemeClr val="accent6">
                    <a:lumMod val="75000"/>
                  </a:schemeClr>
                </a:solidFill>
              </a:rPr>
              <a:t>all’articolo 22, paragrafo 2, del regolamento (UE) n. 1380/2013 ha dimostrato un equilibrio rispetto alle possibilità </a:t>
            </a:r>
            <a:r>
              <a:rPr lang="it-IT" sz="1800" dirty="0" smtClean="0">
                <a:solidFill>
                  <a:schemeClr val="accent6">
                    <a:lumMod val="75000"/>
                  </a:schemeClr>
                </a:solidFill>
              </a:rPr>
              <a:t>di pesca </a:t>
            </a:r>
            <a:r>
              <a:rPr lang="it-IT" sz="1800" dirty="0">
                <a:solidFill>
                  <a:schemeClr val="accent6">
                    <a:lumMod val="75000"/>
                  </a:schemeClr>
                </a:solidFill>
              </a:rPr>
              <a:t>di cui dispone tale segmento.</a:t>
            </a:r>
          </a:p>
          <a:p>
            <a:pPr marL="0" indent="0" algn="just">
              <a:buFont typeface="Arial" panose="020B0604020202020204" pitchFamily="34" charset="0"/>
              <a:buNone/>
            </a:pPr>
            <a:endParaRPr lang="it-IT" dirty="0" smtClean="0"/>
          </a:p>
        </p:txBody>
      </p:sp>
      <p:pic>
        <p:nvPicPr>
          <p:cNvPr id="11" name="Immagine 10"/>
          <p:cNvPicPr>
            <a:picLocks noChangeAspect="1"/>
          </p:cNvPicPr>
          <p:nvPr/>
        </p:nvPicPr>
        <p:blipFill rotWithShape="1">
          <a:blip r:embed="rId6"/>
          <a:srcRect l="2279" r="6062"/>
          <a:stretch/>
        </p:blipFill>
        <p:spPr>
          <a:xfrm>
            <a:off x="4431324" y="1896807"/>
            <a:ext cx="7323992" cy="4364729"/>
          </a:xfrm>
          <a:prstGeom prst="rect">
            <a:avLst/>
          </a:prstGeom>
        </p:spPr>
      </p:pic>
      <p:pic>
        <p:nvPicPr>
          <p:cNvPr id="3" name="Immagine 2"/>
          <p:cNvPicPr>
            <a:picLocks noChangeAspect="1"/>
          </p:cNvPicPr>
          <p:nvPr/>
        </p:nvPicPr>
        <p:blipFill>
          <a:blip r:embed="rId7"/>
          <a:stretch>
            <a:fillRect/>
          </a:stretch>
        </p:blipFill>
        <p:spPr>
          <a:xfrm>
            <a:off x="221332" y="3045458"/>
            <a:ext cx="4209992" cy="2067269"/>
          </a:xfrm>
          <a:prstGeom prst="rect">
            <a:avLst/>
          </a:prstGeom>
        </p:spPr>
      </p:pic>
      <p:sp>
        <p:nvSpPr>
          <p:cNvPr id="4" name="Rettangolo 3"/>
          <p:cNvSpPr/>
          <p:nvPr/>
        </p:nvSpPr>
        <p:spPr>
          <a:xfrm>
            <a:off x="7989111" y="4703885"/>
            <a:ext cx="3766205" cy="817684"/>
          </a:xfrm>
          <a:prstGeom prst="rect">
            <a:avLst/>
          </a:prstGeom>
          <a:solidFill>
            <a:schemeClr val="accent4">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779810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11726" y="765251"/>
            <a:ext cx="11568547" cy="5184340"/>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b="1" u="sng" dirty="0" smtClean="0">
                <a:solidFill>
                  <a:schemeClr val="accent1">
                    <a:lumMod val="75000"/>
                  </a:schemeClr>
                </a:solidFill>
              </a:rPr>
              <a:t>Misura 1.41 – 2 Efficienza energetica e mitigazione cambiamenti climatici  (allegato G alla DGR 1943/2019)</a:t>
            </a:r>
          </a:p>
        </p:txBody>
      </p:sp>
      <p:sp>
        <p:nvSpPr>
          <p:cNvPr id="11" name="Segnaposto contenuto 2"/>
          <p:cNvSpPr txBox="1">
            <a:spLocks/>
          </p:cNvSpPr>
          <p:nvPr/>
        </p:nvSpPr>
        <p:spPr>
          <a:xfrm>
            <a:off x="487765" y="1578484"/>
            <a:ext cx="7430248" cy="5184340"/>
          </a:xfrm>
          <a:prstGeom prst="rect">
            <a:avLst/>
          </a:prstGeom>
          <a:solidFill>
            <a:schemeClr val="bg1">
              <a:alpha val="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it-IT" dirty="0" smtClean="0"/>
          </a:p>
          <a:p>
            <a:pPr marL="0" indent="0" algn="just">
              <a:buNone/>
            </a:pPr>
            <a:r>
              <a:rPr lang="it-IT" dirty="0" smtClean="0"/>
              <a:t>2. Il </a:t>
            </a:r>
            <a:r>
              <a:rPr lang="it-IT" dirty="0"/>
              <a:t>sostegno di cui al paragrafo 2 del presente articolo è concesso unicamente per la sostituzione o </a:t>
            </a:r>
            <a:r>
              <a:rPr lang="it-IT" dirty="0" smtClean="0"/>
              <a:t>l’ammodernamento di </a:t>
            </a:r>
            <a:r>
              <a:rPr lang="it-IT" dirty="0">
                <a:solidFill>
                  <a:srgbClr val="FF0000"/>
                </a:solidFill>
              </a:rPr>
              <a:t>motori principali o ausiliari che siano stati certificati ufficialmente ai sensi dell’articolo 40, paragrafo 2, </a:t>
            </a:r>
            <a:r>
              <a:rPr lang="it-IT" dirty="0" smtClean="0">
                <a:solidFill>
                  <a:srgbClr val="FF0000"/>
                </a:solidFill>
              </a:rPr>
              <a:t>del regolamento </a:t>
            </a:r>
            <a:r>
              <a:rPr lang="it-IT" dirty="0">
                <a:solidFill>
                  <a:srgbClr val="FF0000"/>
                </a:solidFill>
              </a:rPr>
              <a:t>(CE) n. 1224/2009</a:t>
            </a:r>
            <a:r>
              <a:rPr lang="it-IT" dirty="0"/>
              <a:t>. È corrisposto solo dopo che la riduzione di capacità richiesta in kW è stata radiata </a:t>
            </a:r>
            <a:r>
              <a:rPr lang="it-IT" dirty="0" smtClean="0"/>
              <a:t>in modo </a:t>
            </a:r>
            <a:r>
              <a:rPr lang="it-IT" dirty="0"/>
              <a:t>permanente dal registro della flotta peschereccia dell’Unione</a:t>
            </a:r>
            <a:r>
              <a:rPr lang="it-IT" dirty="0" smtClean="0"/>
              <a:t>.</a:t>
            </a:r>
          </a:p>
          <a:p>
            <a:pPr marL="0" indent="0" algn="just">
              <a:buNone/>
            </a:pPr>
            <a:r>
              <a:rPr lang="it-IT" dirty="0"/>
              <a:t>Per i pescherecci non soggetti alla certificazione della potenza del motore, il sostegno di cui al paragrafo 2 </a:t>
            </a:r>
            <a:r>
              <a:rPr lang="it-IT" dirty="0" smtClean="0"/>
              <a:t>del presente </a:t>
            </a:r>
            <a:r>
              <a:rPr lang="it-IT" dirty="0"/>
              <a:t>articolo è concesso unicamente per la sostituzione o l’ammodernamento di motori principali o ausiliari </a:t>
            </a:r>
            <a:r>
              <a:rPr lang="it-IT" dirty="0" smtClean="0"/>
              <a:t>riguardo ai </a:t>
            </a:r>
            <a:r>
              <a:rPr lang="it-IT" dirty="0"/>
              <a:t>quali la coerenza dei dati relativi alla potenza del motore è stata verificata conformemente all’articolo 41 </a:t>
            </a:r>
            <a:r>
              <a:rPr lang="it-IT" dirty="0" smtClean="0"/>
              <a:t>del regolamento </a:t>
            </a:r>
            <a:r>
              <a:rPr lang="it-IT" dirty="0"/>
              <a:t>(CE) n. 1224/2009 e il motore è stato ispezionato materialmente per assicurare che la sua potenza </a:t>
            </a:r>
            <a:r>
              <a:rPr lang="it-IT" dirty="0" smtClean="0"/>
              <a:t>non superi </a:t>
            </a:r>
            <a:r>
              <a:rPr lang="it-IT" dirty="0"/>
              <a:t>quella indicata nelle licenze di pesca.</a:t>
            </a:r>
          </a:p>
        </p:txBody>
      </p:sp>
      <p:pic>
        <p:nvPicPr>
          <p:cNvPr id="12" name="Immagine 11"/>
          <p:cNvPicPr>
            <a:picLocks noChangeAspect="1"/>
          </p:cNvPicPr>
          <p:nvPr/>
        </p:nvPicPr>
        <p:blipFill rotWithShape="1">
          <a:blip r:embed="rId6"/>
          <a:srcRect t="3187" b="3783"/>
          <a:stretch/>
        </p:blipFill>
        <p:spPr>
          <a:xfrm>
            <a:off x="8106340" y="1305468"/>
            <a:ext cx="3773933" cy="5233334"/>
          </a:xfrm>
          <a:prstGeom prst="rect">
            <a:avLst/>
          </a:prstGeom>
        </p:spPr>
      </p:pic>
      <p:sp>
        <p:nvSpPr>
          <p:cNvPr id="3" name="Rettangolo 2"/>
          <p:cNvSpPr/>
          <p:nvPr/>
        </p:nvSpPr>
        <p:spPr>
          <a:xfrm>
            <a:off x="8137236" y="3232727"/>
            <a:ext cx="3743037" cy="1579418"/>
          </a:xfrm>
          <a:prstGeom prst="rect">
            <a:avLst/>
          </a:prstGeom>
          <a:solidFill>
            <a:schemeClr val="accent4">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816921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smtClean="0">
                <a:latin typeface="+mn-lt"/>
                <a:ea typeface="+mn-ea"/>
                <a:cs typeface="+mn-cs"/>
              </a:rPr>
              <a:t>INVESTIMENTI A BORDO MOTOPESCA</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9" name="Segnaposto contenuto 2"/>
          <p:cNvSpPr txBox="1">
            <a:spLocks/>
          </p:cNvSpPr>
          <p:nvPr/>
        </p:nvSpPr>
        <p:spPr>
          <a:xfrm>
            <a:off x="392543" y="726932"/>
            <a:ext cx="11568547" cy="5588725"/>
          </a:xfrm>
          <a:prstGeom prst="rect">
            <a:avLst/>
          </a:prstGeom>
          <a:solidFill>
            <a:schemeClr val="bg1">
              <a:alpha val="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b="1" u="sng" dirty="0">
                <a:solidFill>
                  <a:schemeClr val="accent1">
                    <a:lumMod val="75000"/>
                  </a:schemeClr>
                </a:solidFill>
              </a:rPr>
              <a:t>Misura 1.41 – 2 Efficienza energetica e mitigazione cambiamenti climatici  (allegato G alla DGR 1943/2019)</a:t>
            </a:r>
          </a:p>
          <a:p>
            <a:pPr marL="0" indent="0">
              <a:buNone/>
            </a:pPr>
            <a:endParaRPr lang="it-IT" dirty="0" smtClean="0"/>
          </a:p>
          <a:p>
            <a:pPr marL="0" indent="0">
              <a:buNone/>
            </a:pPr>
            <a:r>
              <a:rPr lang="it-IT" dirty="0" smtClean="0">
                <a:solidFill>
                  <a:schemeClr val="accent6"/>
                </a:solidFill>
              </a:rPr>
              <a:t>3. Sono </a:t>
            </a:r>
            <a:r>
              <a:rPr lang="it-IT" dirty="0">
                <a:solidFill>
                  <a:schemeClr val="accent6"/>
                </a:solidFill>
              </a:rPr>
              <a:t>ritenuti ammissibili gli interventi di sostituzione o l’ammodernamento di motori principali o ausiliari riguardanti pescherecci</a:t>
            </a:r>
            <a:r>
              <a:rPr lang="it-IT" dirty="0"/>
              <a:t>: </a:t>
            </a:r>
          </a:p>
          <a:p>
            <a:pPr marL="0" indent="0">
              <a:buNone/>
            </a:pPr>
            <a:r>
              <a:rPr lang="it-IT" dirty="0"/>
              <a:t>a) di lunghezza fuori tutto fino a 12 metri, a condizione che il nuovo o modernizzato motore non abbia più capacità in kW rispetto al motore da sostituire; </a:t>
            </a:r>
          </a:p>
          <a:p>
            <a:pPr marL="0" indent="0">
              <a:buNone/>
            </a:pPr>
            <a:r>
              <a:rPr lang="it-IT" dirty="0"/>
              <a:t>b) di lunghezza fuori tutto tra 12 e 18 metri, a condizione che la capacità in kW del nuovo o modernizzato motore sia di almeno il </a:t>
            </a:r>
            <a:r>
              <a:rPr lang="it-IT" dirty="0" smtClean="0"/>
              <a:t>20% </a:t>
            </a:r>
            <a:r>
              <a:rPr lang="it-IT" dirty="0"/>
              <a:t>inferiore a quella del motore da sostituire; </a:t>
            </a:r>
          </a:p>
          <a:p>
            <a:pPr marL="0" indent="0">
              <a:buNone/>
            </a:pPr>
            <a:r>
              <a:rPr lang="it-IT" dirty="0"/>
              <a:t>c) di lunghezza fuori tutto tra 18 e 24 metri, a condizione che la capacità in kW del nuovo o modernizzato motore sia di almeno il </a:t>
            </a:r>
            <a:r>
              <a:rPr lang="it-IT" dirty="0" smtClean="0"/>
              <a:t>30% </a:t>
            </a:r>
            <a:r>
              <a:rPr lang="it-IT" dirty="0"/>
              <a:t>inferiore a quella del motore da sostituire. </a:t>
            </a:r>
          </a:p>
          <a:p>
            <a:endParaRPr lang="it-IT" dirty="0"/>
          </a:p>
          <a:p>
            <a:pPr marL="0" indent="0">
              <a:buNone/>
            </a:pPr>
            <a:r>
              <a:rPr lang="it-IT" dirty="0" smtClean="0">
                <a:solidFill>
                  <a:srgbClr val="FF0000"/>
                </a:solidFill>
              </a:rPr>
              <a:t>4. Non </a:t>
            </a:r>
            <a:r>
              <a:rPr lang="it-IT" dirty="0">
                <a:solidFill>
                  <a:srgbClr val="FF0000"/>
                </a:solidFill>
              </a:rPr>
              <a:t>è ammesso il ricorso alla </a:t>
            </a:r>
            <a:r>
              <a:rPr lang="it-IT" dirty="0" err="1">
                <a:solidFill>
                  <a:srgbClr val="FF0000"/>
                </a:solidFill>
              </a:rPr>
              <a:t>detaratura</a:t>
            </a:r>
            <a:r>
              <a:rPr lang="it-IT" dirty="0">
                <a:solidFill>
                  <a:srgbClr val="FF0000"/>
                </a:solidFill>
              </a:rPr>
              <a:t> </a:t>
            </a:r>
            <a:r>
              <a:rPr lang="it-IT" dirty="0"/>
              <a:t>dei motori nuovi al fine di farli rientrare nei limiti di potenza sopra indicati. </a:t>
            </a:r>
          </a:p>
          <a:p>
            <a:pPr marL="0" indent="0">
              <a:buNone/>
            </a:pPr>
            <a:endParaRPr lang="it-IT" dirty="0" smtClean="0"/>
          </a:p>
          <a:p>
            <a:pPr marL="0" indent="0">
              <a:buNone/>
            </a:pPr>
            <a:r>
              <a:rPr lang="it-IT" dirty="0" smtClean="0"/>
              <a:t>5 </a:t>
            </a:r>
            <a:r>
              <a:rPr lang="it-IT" sz="2900" dirty="0">
                <a:solidFill>
                  <a:srgbClr val="FF0000"/>
                </a:solidFill>
              </a:rPr>
              <a:t>Non sono ammissibili </a:t>
            </a:r>
            <a:r>
              <a:rPr lang="it-IT" dirty="0" smtClean="0"/>
              <a:t>adeguamenti </a:t>
            </a:r>
            <a:r>
              <a:rPr lang="it-IT" dirty="0"/>
              <a:t>a obblighi di legge: gli interventi del progetto devono essere aggiuntivi e di ulteriore miglioramento rispetto ai limiti di legge e alle norme vigenti; </a:t>
            </a:r>
            <a:endParaRPr lang="it-IT" dirty="0" smtClean="0"/>
          </a:p>
          <a:p>
            <a:pPr marL="0" indent="0">
              <a:buNone/>
            </a:pPr>
            <a:endParaRPr lang="it-IT" dirty="0" smtClean="0"/>
          </a:p>
          <a:p>
            <a:pPr marL="0" indent="0">
              <a:buNone/>
            </a:pPr>
            <a:r>
              <a:rPr lang="it-IT" sz="2900" dirty="0" smtClean="0">
                <a:solidFill>
                  <a:srgbClr val="FF0000"/>
                </a:solidFill>
              </a:rPr>
              <a:t>6 Non </a:t>
            </a:r>
            <a:r>
              <a:rPr lang="it-IT" sz="2900" dirty="0">
                <a:solidFill>
                  <a:srgbClr val="FF0000"/>
                </a:solidFill>
              </a:rPr>
              <a:t>sono ammissibili </a:t>
            </a:r>
            <a:r>
              <a:rPr lang="it-IT" dirty="0" smtClean="0"/>
              <a:t>costi </a:t>
            </a:r>
            <a:r>
              <a:rPr lang="it-IT" dirty="0"/>
              <a:t>per la manutenzione ordinaria e per le riparazioni (ad esclusione delle spese di pulizia straordinaria necessarie alla realizzazione degli interventi di progetto); </a:t>
            </a:r>
          </a:p>
          <a:p>
            <a:pPr marL="0" indent="0">
              <a:buNone/>
            </a:pPr>
            <a:endParaRPr lang="it-IT" dirty="0"/>
          </a:p>
        </p:txBody>
      </p:sp>
    </p:spTree>
    <p:extLst>
      <p:ext uri="{BB962C8B-B14F-4D97-AF65-F5344CB8AC3E}">
        <p14:creationId xmlns:p14="http://schemas.microsoft.com/office/powerpoint/2010/main" val="30428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9274" y="600257"/>
            <a:ext cx="10515600" cy="1325563"/>
          </a:xfrm>
        </p:spPr>
        <p:txBody>
          <a:bodyPr/>
          <a:lstStyle/>
          <a:p>
            <a:pPr algn="ctr"/>
            <a:r>
              <a:rPr lang="it-IT" sz="3600" b="1" dirty="0">
                <a:solidFill>
                  <a:schemeClr val="dk1"/>
                </a:solidFill>
                <a:latin typeface="Calibri"/>
                <a:ea typeface="Calibri"/>
                <a:cs typeface="Calibri"/>
                <a:sym typeface="Calibri"/>
              </a:rPr>
              <a:t>REQUISITI GENERALI DI AMMISSIBILITA’</a:t>
            </a:r>
            <a:br>
              <a:rPr lang="it-IT" sz="3600" b="1" dirty="0">
                <a:solidFill>
                  <a:schemeClr val="dk1"/>
                </a:solidFill>
                <a:latin typeface="Calibri"/>
                <a:ea typeface="Calibri"/>
                <a:cs typeface="Calibri"/>
                <a:sym typeface="Calibri"/>
              </a:rPr>
            </a:br>
            <a:r>
              <a:rPr lang="it-IT" sz="3600" b="1" dirty="0" smtClean="0"/>
              <a:t>L.R. </a:t>
            </a:r>
            <a:r>
              <a:rPr lang="it-IT" sz="3600" b="1" dirty="0"/>
              <a:t>16/2018</a:t>
            </a:r>
            <a:endParaRPr lang="it-IT" sz="3600" dirty="0"/>
          </a:p>
        </p:txBody>
      </p:sp>
      <p:sp>
        <p:nvSpPr>
          <p:cNvPr id="3" name="Segnaposto testo 2"/>
          <p:cNvSpPr>
            <a:spLocks noGrp="1"/>
          </p:cNvSpPr>
          <p:nvPr>
            <p:ph type="body" idx="1"/>
          </p:nvPr>
        </p:nvSpPr>
        <p:spPr/>
        <p:txBody>
          <a:bodyPr/>
          <a:lstStyle/>
          <a:p>
            <a:pPr marL="0" indent="0" algn="ctr">
              <a:buNone/>
            </a:pPr>
            <a:endParaRPr lang="it-IT" b="1" dirty="0" smtClean="0">
              <a:effectLst>
                <a:outerShdw blurRad="38100" dist="38100" dir="2700000" algn="tl">
                  <a:srgbClr val="000000">
                    <a:alpha val="43137"/>
                  </a:srgbClr>
                </a:outerShdw>
              </a:effectLst>
            </a:endParaRPr>
          </a:p>
          <a:p>
            <a:pPr marL="0" indent="0" algn="ctr">
              <a:buNone/>
            </a:pPr>
            <a:endParaRPr lang="it-IT" b="1" dirty="0">
              <a:effectLst>
                <a:outerShdw blurRad="38100" dist="38100" dir="2700000" algn="tl">
                  <a:srgbClr val="000000">
                    <a:alpha val="43137"/>
                  </a:srgbClr>
                </a:outerShdw>
              </a:effectLst>
            </a:endParaRPr>
          </a:p>
          <a:p>
            <a:pPr marL="0" indent="0" algn="ctr">
              <a:buNone/>
            </a:pPr>
            <a:r>
              <a:rPr lang="it-IT" sz="3600" b="1" dirty="0" smtClean="0">
                <a:effectLst>
                  <a:outerShdw blurRad="38100" dist="38100" dir="2700000" algn="tl">
                    <a:srgbClr val="000000">
                      <a:alpha val="43137"/>
                    </a:srgbClr>
                  </a:outerShdw>
                </a:effectLst>
              </a:rPr>
              <a:t>criterio generale:</a:t>
            </a:r>
            <a:endParaRPr lang="it-IT" sz="3600" b="1" dirty="0">
              <a:effectLst>
                <a:outerShdw blurRad="38100" dist="38100" dir="2700000" algn="tl">
                  <a:srgbClr val="000000">
                    <a:alpha val="43137"/>
                  </a:srgbClr>
                </a:outerShdw>
              </a:effectLst>
            </a:endParaRPr>
          </a:p>
          <a:p>
            <a:pPr marL="0" indent="0" algn="ctr">
              <a:buNone/>
            </a:pPr>
            <a:endParaRPr lang="it-IT" sz="3600" b="1" dirty="0">
              <a:effectLst>
                <a:outerShdw blurRad="38100" dist="38100" dir="2700000" algn="tl">
                  <a:srgbClr val="000000">
                    <a:alpha val="43137"/>
                  </a:srgbClr>
                </a:outerShdw>
              </a:effectLst>
            </a:endParaRPr>
          </a:p>
          <a:p>
            <a:pPr marL="0" indent="0" algn="ctr">
              <a:buNone/>
            </a:pPr>
            <a:r>
              <a:rPr lang="it-IT" sz="3600" b="1" dirty="0">
                <a:effectLst>
                  <a:outerShdw blurRad="38100" dist="38100" dir="2700000" algn="tl">
                    <a:srgbClr val="000000">
                      <a:alpha val="43137"/>
                    </a:srgbClr>
                  </a:outerShdw>
                </a:effectLst>
              </a:rPr>
              <a:t>concessione di sovvenzioni di competenza regionale</a:t>
            </a:r>
          </a:p>
          <a:p>
            <a:endParaRPr lang="it-IT" dirty="0"/>
          </a:p>
        </p:txBody>
      </p:sp>
    </p:spTree>
    <p:extLst>
      <p:ext uri="{BB962C8B-B14F-4D97-AF65-F5344CB8AC3E}">
        <p14:creationId xmlns:p14="http://schemas.microsoft.com/office/powerpoint/2010/main" val="98181281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PROGETTI RICERCA, INNOVAZIONE E FORMAZIONE</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buNone/>
            </a:pPr>
            <a:r>
              <a:rPr lang="it-IT" b="1" dirty="0" smtClean="0"/>
              <a:t>Spese per dipendenti</a:t>
            </a:r>
          </a:p>
          <a:p>
            <a:pPr algn="just"/>
            <a:r>
              <a:rPr lang="it-IT" sz="2600" dirty="0" smtClean="0"/>
              <a:t>Riguarda tipicamente i progetti dei FLAG, di istituti di ricerca (Università), di Istituti di formazione riconosciuti, </a:t>
            </a:r>
            <a:r>
              <a:rPr lang="it-IT" sz="2600" u="sng" dirty="0" smtClean="0"/>
              <a:t>per i quali la partecipazione dei propri </a:t>
            </a:r>
            <a:r>
              <a:rPr lang="it-IT" sz="2600" b="1" u="sng" dirty="0" smtClean="0"/>
              <a:t>dipendenti</a:t>
            </a:r>
            <a:r>
              <a:rPr lang="it-IT" sz="2600" u="sng" dirty="0" smtClean="0"/>
              <a:t> costituisce elemento essenziale ai fini della realizzazione</a:t>
            </a:r>
          </a:p>
          <a:p>
            <a:pPr algn="just"/>
            <a:r>
              <a:rPr lang="it-IT" sz="2600" dirty="0" smtClean="0"/>
              <a:t>Nel progetto va dettagliato analiticamente il costo previsto e va adeguatamente giustificato: quali profili saranno impegnati e per quali attività, per quante ore/giornate, il costo dei diversi oneri imputabili (retribuzione tabellare, retribuzione accessoria, indennità, oneri direttamente a carico del datore di lavoro)</a:t>
            </a:r>
          </a:p>
          <a:p>
            <a:pPr algn="just"/>
            <a:r>
              <a:rPr lang="it-IT" sz="2600" dirty="0" smtClean="0"/>
              <a:t>ATTENZIONE! Il contenuto progettuale costituirà quadro di riferimento per l’ammissibilità delle spese rendicontate, salvo varianti approvate</a:t>
            </a:r>
          </a:p>
          <a:p>
            <a:pPr algn="just"/>
            <a:endParaRPr lang="it-IT" sz="2600" dirty="0" smtClean="0"/>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29903760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a:latin typeface="+mn-lt"/>
                <a:ea typeface="+mn-ea"/>
                <a:cs typeface="+mn-cs"/>
              </a:rPr>
              <a:t>PROGETTI RICERCA, INNOVAZIONE E FORMAZIONE</a:t>
            </a: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fontScale="92500" lnSpcReduction="10000"/>
          </a:bodyPr>
          <a:lstStyle/>
          <a:p>
            <a:pPr marL="0" indent="0" algn="ctr">
              <a:buNone/>
            </a:pPr>
            <a:r>
              <a:rPr lang="it-IT" b="1" dirty="0" smtClean="0"/>
              <a:t>Previsione dei costi - Congruità della spesa</a:t>
            </a:r>
          </a:p>
          <a:p>
            <a:pPr marL="0" indent="0" algn="ctr">
              <a:buNone/>
            </a:pPr>
            <a:r>
              <a:rPr lang="it-IT" b="1" dirty="0" smtClean="0"/>
              <a:t>Spese per dipendenti – Documentazione a rendiconto</a:t>
            </a:r>
          </a:p>
          <a:p>
            <a:pPr marL="0" indent="0" algn="ctr">
              <a:buNone/>
            </a:pPr>
            <a:r>
              <a:rPr lang="it-IT" sz="2000" dirty="0" smtClean="0"/>
              <a:t>(retribuzione tabellare, salario accessorio e indennità, oneri a carico del datore di lavoro)</a:t>
            </a:r>
          </a:p>
          <a:p>
            <a:pPr algn="just"/>
            <a:r>
              <a:rPr lang="it-IT" sz="2600" dirty="0" smtClean="0"/>
              <a:t>Busta paga, accompagnata da </a:t>
            </a:r>
            <a:r>
              <a:rPr lang="it-IT" sz="2600" b="1" dirty="0" smtClean="0"/>
              <a:t>dichiarazione liberatoria</a:t>
            </a:r>
            <a:r>
              <a:rPr lang="it-IT" sz="2600" dirty="0" smtClean="0"/>
              <a:t> ed eventualmente da </a:t>
            </a:r>
            <a:r>
              <a:rPr lang="it-IT" sz="2600" b="1" dirty="0" smtClean="0"/>
              <a:t>time </a:t>
            </a:r>
            <a:r>
              <a:rPr lang="it-IT" sz="2600" b="1" dirty="0" err="1" smtClean="0"/>
              <a:t>sheet</a:t>
            </a:r>
            <a:r>
              <a:rPr lang="it-IT" sz="2600" dirty="0" smtClean="0"/>
              <a:t> (</a:t>
            </a:r>
            <a:r>
              <a:rPr lang="it-IT" sz="2600" u="sng" dirty="0" smtClean="0"/>
              <a:t>timbrato e firmato dal responsabile</a:t>
            </a:r>
            <a:r>
              <a:rPr lang="it-IT" sz="2600" dirty="0" smtClean="0"/>
              <a:t>) se l’impiego per il progetto non è a tempo pieno</a:t>
            </a:r>
          </a:p>
          <a:p>
            <a:pPr algn="just"/>
            <a:r>
              <a:rPr lang="it-IT" sz="2600" b="1" dirty="0" smtClean="0"/>
              <a:t>Scheda riassuntiva, </a:t>
            </a:r>
            <a:r>
              <a:rPr lang="it-IT" sz="2600" b="1" u="sng" dirty="0" smtClean="0"/>
              <a:t>timbrata e firmata dal responsabile</a:t>
            </a:r>
            <a:r>
              <a:rPr lang="it-IT" sz="2600" b="1" dirty="0" smtClean="0"/>
              <a:t>, che evidenzi, per ogni dipendente e per ogni mese, gli oneri imputati come spese pertinenti al progetto: voci già presenti in busta paga, oneri previdenziali e assicurativi a carico del datore di lavoro, </a:t>
            </a:r>
            <a:r>
              <a:rPr lang="it-IT" sz="2600" b="1" dirty="0" err="1" smtClean="0"/>
              <a:t>ev</a:t>
            </a:r>
            <a:r>
              <a:rPr lang="it-IT" sz="2600" b="1" dirty="0" smtClean="0"/>
              <a:t>. IRAP, ecc.</a:t>
            </a:r>
          </a:p>
          <a:p>
            <a:pPr algn="just"/>
            <a:r>
              <a:rPr lang="it-IT" sz="2600" dirty="0" smtClean="0"/>
              <a:t>Documentazione giustificativa per eventuali accessorie (spese di missione)</a:t>
            </a:r>
          </a:p>
          <a:p>
            <a:pPr algn="just"/>
            <a:r>
              <a:rPr lang="it-IT" sz="2600" b="1" dirty="0" smtClean="0"/>
              <a:t>Copia degli F24 con cui sono stati pagati i vari oneri a carico del datore di lavoro, accompagnati da dichiarazione che il versamento comprende gli oneri imputati come spese pertinenti al progetto</a:t>
            </a:r>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29636629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a:latin typeface="+mn-lt"/>
                <a:ea typeface="+mn-ea"/>
                <a:cs typeface="+mn-cs"/>
              </a:rPr>
              <a:t>PROGETTI RICERCA, INNOVAZIONE E FORMAZIONE</a:t>
            </a: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graphicFrame>
        <p:nvGraphicFramePr>
          <p:cNvPr id="5" name="Tabella 4"/>
          <p:cNvGraphicFramePr>
            <a:graphicFrameLocks noGrp="1"/>
          </p:cNvGraphicFramePr>
          <p:nvPr>
            <p:extLst>
              <p:ext uri="{D42A27DB-BD31-4B8C-83A1-F6EECF244321}">
                <p14:modId xmlns:p14="http://schemas.microsoft.com/office/powerpoint/2010/main" val="658022844"/>
              </p:ext>
            </p:extLst>
          </p:nvPr>
        </p:nvGraphicFramePr>
        <p:xfrm>
          <a:off x="2073244" y="1167896"/>
          <a:ext cx="7242772" cy="3569202"/>
        </p:xfrm>
        <a:graphic>
          <a:graphicData uri="http://schemas.openxmlformats.org/drawingml/2006/table">
            <a:tbl>
              <a:tblPr firstRow="1" firstCol="1" bandRow="1">
                <a:tableStyleId>{5C22544A-7EE6-4342-B048-85BDC9FD1C3A}</a:tableStyleId>
              </a:tblPr>
              <a:tblGrid>
                <a:gridCol w="4959197">
                  <a:extLst>
                    <a:ext uri="{9D8B030D-6E8A-4147-A177-3AD203B41FA5}">
                      <a16:colId xmlns:a16="http://schemas.microsoft.com/office/drawing/2014/main" val="608331439"/>
                    </a:ext>
                  </a:extLst>
                </a:gridCol>
                <a:gridCol w="2283575">
                  <a:extLst>
                    <a:ext uri="{9D8B030D-6E8A-4147-A177-3AD203B41FA5}">
                      <a16:colId xmlns:a16="http://schemas.microsoft.com/office/drawing/2014/main" val="169110491"/>
                    </a:ext>
                  </a:extLst>
                </a:gridCol>
              </a:tblGrid>
              <a:tr h="396578">
                <a:tc>
                  <a:txBody>
                    <a:bodyPr/>
                    <a:lstStyle/>
                    <a:p>
                      <a:pPr>
                        <a:lnSpc>
                          <a:spcPct val="107000"/>
                        </a:lnSpc>
                        <a:spcAft>
                          <a:spcPts val="0"/>
                        </a:spcAft>
                      </a:pPr>
                      <a:r>
                        <a:rPr lang="it-IT" sz="1600" dirty="0">
                          <a:effectLst/>
                        </a:rPr>
                        <a:t>Dipendente: Mario Rossi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5657430"/>
                  </a:ext>
                </a:extLst>
              </a:tr>
              <a:tr h="396578">
                <a:tc>
                  <a:txBody>
                    <a:bodyPr/>
                    <a:lstStyle/>
                    <a:p>
                      <a:pPr>
                        <a:lnSpc>
                          <a:spcPct val="107000"/>
                        </a:lnSpc>
                        <a:spcAft>
                          <a:spcPts val="0"/>
                        </a:spcAft>
                      </a:pPr>
                      <a:r>
                        <a:rPr lang="it-IT" sz="1600" dirty="0">
                          <a:effectLst/>
                        </a:rPr>
                        <a:t>Mese retribuzione: Gennaio 2021</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1000731"/>
                  </a:ext>
                </a:extLst>
              </a:tr>
              <a:tr h="396578">
                <a:tc>
                  <a:txBody>
                    <a:bodyPr/>
                    <a:lstStyle/>
                    <a:p>
                      <a:pPr>
                        <a:lnSpc>
                          <a:spcPct val="107000"/>
                        </a:lnSpc>
                        <a:spcAft>
                          <a:spcPts val="0"/>
                        </a:spcAft>
                      </a:pPr>
                      <a:r>
                        <a:rPr lang="it-IT" sz="1600" dirty="0">
                          <a:effectLst/>
                        </a:rPr>
                        <a:t>Stipendio lordo (tabellare)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1.637,50 €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228841"/>
                  </a:ext>
                </a:extLst>
              </a:tr>
              <a:tr h="396578">
                <a:tc>
                  <a:txBody>
                    <a:bodyPr/>
                    <a:lstStyle/>
                    <a:p>
                      <a:pPr>
                        <a:lnSpc>
                          <a:spcPct val="107000"/>
                        </a:lnSpc>
                        <a:spcAft>
                          <a:spcPts val="0"/>
                        </a:spcAft>
                      </a:pPr>
                      <a:r>
                        <a:rPr lang="it-IT" sz="1600" dirty="0">
                          <a:effectLst/>
                        </a:rPr>
                        <a:t>Premi (salario accessorio - indennità)</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85,36 €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5741962"/>
                  </a:ext>
                </a:extLst>
              </a:tr>
              <a:tr h="396578">
                <a:tc>
                  <a:txBody>
                    <a:bodyPr/>
                    <a:lstStyle/>
                    <a:p>
                      <a:pPr>
                        <a:lnSpc>
                          <a:spcPct val="107000"/>
                        </a:lnSpc>
                        <a:spcAft>
                          <a:spcPts val="0"/>
                        </a:spcAft>
                      </a:pPr>
                      <a:r>
                        <a:rPr lang="it-IT" sz="1600" dirty="0">
                          <a:effectLst/>
                        </a:rPr>
                        <a:t>Missioni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5,16 €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3149368"/>
                  </a:ext>
                </a:extLst>
              </a:tr>
              <a:tr h="396578">
                <a:tc>
                  <a:txBody>
                    <a:bodyPr/>
                    <a:lstStyle/>
                    <a:p>
                      <a:pPr>
                        <a:lnSpc>
                          <a:spcPct val="107000"/>
                        </a:lnSpc>
                        <a:spcAft>
                          <a:spcPts val="0"/>
                        </a:spcAft>
                      </a:pPr>
                      <a:r>
                        <a:rPr lang="it-IT" sz="1600" dirty="0">
                          <a:effectLst/>
                        </a:rPr>
                        <a:t>Oneri a carico del datore di lavoro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1095395"/>
                  </a:ext>
                </a:extLst>
              </a:tr>
              <a:tr h="396578">
                <a:tc>
                  <a:txBody>
                    <a:bodyPr/>
                    <a:lstStyle/>
                    <a:p>
                      <a:pPr algn="r">
                        <a:lnSpc>
                          <a:spcPct val="107000"/>
                        </a:lnSpc>
                        <a:spcAft>
                          <a:spcPts val="0"/>
                        </a:spcAft>
                      </a:pPr>
                      <a:r>
                        <a:rPr lang="it-IT" sz="1600">
                          <a:effectLst/>
                        </a:rPr>
                        <a:t>INPS</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467,32 €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861976"/>
                  </a:ext>
                </a:extLst>
              </a:tr>
              <a:tr h="396578">
                <a:tc>
                  <a:txBody>
                    <a:bodyPr/>
                    <a:lstStyle/>
                    <a:p>
                      <a:pPr algn="r">
                        <a:lnSpc>
                          <a:spcPct val="107000"/>
                        </a:lnSpc>
                        <a:spcAft>
                          <a:spcPts val="0"/>
                        </a:spcAft>
                      </a:pPr>
                      <a:r>
                        <a:rPr lang="it-IT" sz="1600">
                          <a:effectLst/>
                        </a:rPr>
                        <a:t>INAIL</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18,37 €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610821"/>
                  </a:ext>
                </a:extLst>
              </a:tr>
              <a:tr h="396578">
                <a:tc>
                  <a:txBody>
                    <a:bodyPr/>
                    <a:lstStyle/>
                    <a:p>
                      <a:pPr algn="r">
                        <a:lnSpc>
                          <a:spcPct val="107000"/>
                        </a:lnSpc>
                        <a:spcAft>
                          <a:spcPts val="0"/>
                        </a:spcAft>
                      </a:pPr>
                      <a:r>
                        <a:rPr lang="it-IT" sz="1600">
                          <a:effectLst/>
                        </a:rPr>
                        <a:t>IRAP</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256,28 €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7564255"/>
                  </a:ext>
                </a:extLst>
              </a:tr>
            </a:tbl>
          </a:graphicData>
        </a:graphic>
      </p:graphicFrame>
      <p:sp>
        <p:nvSpPr>
          <p:cNvPr id="11" name="Rettangolo 10"/>
          <p:cNvSpPr/>
          <p:nvPr/>
        </p:nvSpPr>
        <p:spPr>
          <a:xfrm>
            <a:off x="1186004" y="4720779"/>
            <a:ext cx="10492965" cy="787652"/>
          </a:xfrm>
          <a:prstGeom prst="rect">
            <a:avLst/>
          </a:prstGeom>
        </p:spPr>
        <p:txBody>
          <a:bodyPr wrap="square">
            <a:spAutoFit/>
          </a:bodyPr>
          <a:lstStyle/>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Data____________                                                                          </a:t>
            </a:r>
            <a:r>
              <a:rPr lang="it-IT" dirty="0" smtClean="0">
                <a:latin typeface="Calibri" panose="020F0502020204030204" pitchFamily="34" charset="0"/>
                <a:ea typeface="Calibri" panose="020F0502020204030204" pitchFamily="34" charset="0"/>
                <a:cs typeface="Times New Roman" panose="02020603050405020304" pitchFamily="18" charset="0"/>
              </a:rPr>
              <a:t> Firma </a:t>
            </a:r>
            <a:r>
              <a:rPr lang="it-IT" dirty="0">
                <a:latin typeface="Calibri" panose="020F0502020204030204" pitchFamily="34" charset="0"/>
                <a:ea typeface="Calibri" panose="020F0502020204030204" pitchFamily="34" charset="0"/>
                <a:cs typeface="Times New Roman" panose="02020603050405020304" pitchFamily="18" charset="0"/>
              </a:rPr>
              <a:t>e Timbro _____________________</a:t>
            </a:r>
          </a:p>
        </p:txBody>
      </p:sp>
    </p:spTree>
    <p:extLst>
      <p:ext uri="{BB962C8B-B14F-4D97-AF65-F5344CB8AC3E}">
        <p14:creationId xmlns:p14="http://schemas.microsoft.com/office/powerpoint/2010/main" val="35839944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813233"/>
          </a:xfrm>
        </p:spPr>
        <p:txBody>
          <a:bodyPr>
            <a:normAutofit/>
          </a:bodyPr>
          <a:lstStyle/>
          <a:p>
            <a:pPr algn="ctr"/>
            <a:r>
              <a:rPr lang="it-IT" sz="3600" b="1" dirty="0">
                <a:latin typeface="+mn-lt"/>
                <a:ea typeface="+mn-ea"/>
                <a:cs typeface="+mn-cs"/>
              </a:rPr>
              <a:t>PROGETTI RICERCA, INNOVAZIONE E FORMAZIONE</a:t>
            </a: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graphicFrame>
        <p:nvGraphicFramePr>
          <p:cNvPr id="3" name="Tabella 2"/>
          <p:cNvGraphicFramePr>
            <a:graphicFrameLocks noGrp="1"/>
          </p:cNvGraphicFramePr>
          <p:nvPr>
            <p:extLst>
              <p:ext uri="{D42A27DB-BD31-4B8C-83A1-F6EECF244321}">
                <p14:modId xmlns:p14="http://schemas.microsoft.com/office/powerpoint/2010/main" val="3278228871"/>
              </p:ext>
            </p:extLst>
          </p:nvPr>
        </p:nvGraphicFramePr>
        <p:xfrm>
          <a:off x="999061" y="970617"/>
          <a:ext cx="11014886" cy="3327631"/>
        </p:xfrm>
        <a:graphic>
          <a:graphicData uri="http://schemas.openxmlformats.org/drawingml/2006/table">
            <a:tbl>
              <a:tblPr firstRow="1" firstCol="1" bandRow="1">
                <a:tableStyleId>{5C22544A-7EE6-4342-B048-85BDC9FD1C3A}</a:tableStyleId>
              </a:tblPr>
              <a:tblGrid>
                <a:gridCol w="1339410">
                  <a:extLst>
                    <a:ext uri="{9D8B030D-6E8A-4147-A177-3AD203B41FA5}">
                      <a16:colId xmlns:a16="http://schemas.microsoft.com/office/drawing/2014/main" val="2824052152"/>
                    </a:ext>
                  </a:extLst>
                </a:gridCol>
                <a:gridCol w="1346019">
                  <a:extLst>
                    <a:ext uri="{9D8B030D-6E8A-4147-A177-3AD203B41FA5}">
                      <a16:colId xmlns:a16="http://schemas.microsoft.com/office/drawing/2014/main" val="3502374417"/>
                    </a:ext>
                  </a:extLst>
                </a:gridCol>
                <a:gridCol w="1116910">
                  <a:extLst>
                    <a:ext uri="{9D8B030D-6E8A-4147-A177-3AD203B41FA5}">
                      <a16:colId xmlns:a16="http://schemas.microsoft.com/office/drawing/2014/main" val="2000597116"/>
                    </a:ext>
                  </a:extLst>
                </a:gridCol>
                <a:gridCol w="1663248">
                  <a:extLst>
                    <a:ext uri="{9D8B030D-6E8A-4147-A177-3AD203B41FA5}">
                      <a16:colId xmlns:a16="http://schemas.microsoft.com/office/drawing/2014/main" val="2687552497"/>
                    </a:ext>
                  </a:extLst>
                </a:gridCol>
                <a:gridCol w="1526663">
                  <a:extLst>
                    <a:ext uri="{9D8B030D-6E8A-4147-A177-3AD203B41FA5}">
                      <a16:colId xmlns:a16="http://schemas.microsoft.com/office/drawing/2014/main" val="99360981"/>
                    </a:ext>
                  </a:extLst>
                </a:gridCol>
                <a:gridCol w="1526663">
                  <a:extLst>
                    <a:ext uri="{9D8B030D-6E8A-4147-A177-3AD203B41FA5}">
                      <a16:colId xmlns:a16="http://schemas.microsoft.com/office/drawing/2014/main" val="4221086216"/>
                    </a:ext>
                  </a:extLst>
                </a:gridCol>
                <a:gridCol w="1253494">
                  <a:extLst>
                    <a:ext uri="{9D8B030D-6E8A-4147-A177-3AD203B41FA5}">
                      <a16:colId xmlns:a16="http://schemas.microsoft.com/office/drawing/2014/main" val="3099302882"/>
                    </a:ext>
                  </a:extLst>
                </a:gridCol>
                <a:gridCol w="1242479">
                  <a:extLst>
                    <a:ext uri="{9D8B030D-6E8A-4147-A177-3AD203B41FA5}">
                      <a16:colId xmlns:a16="http://schemas.microsoft.com/office/drawing/2014/main" val="2286958735"/>
                    </a:ext>
                  </a:extLst>
                </a:gridCol>
              </a:tblGrid>
              <a:tr h="274917">
                <a:tc>
                  <a:txBody>
                    <a:bodyPr/>
                    <a:lstStyle/>
                    <a:p>
                      <a:pPr algn="ct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it-IT" sz="1600" dirty="0">
                          <a:effectLst/>
                        </a:rPr>
                        <a:t>Voci presenti in busta paga (liberatoria)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tc gridSpan="3">
                  <a:txBody>
                    <a:bodyPr/>
                    <a:lstStyle/>
                    <a:p>
                      <a:pPr algn="ctr">
                        <a:lnSpc>
                          <a:spcPct val="107000"/>
                        </a:lnSpc>
                        <a:spcAft>
                          <a:spcPts val="0"/>
                        </a:spcAft>
                      </a:pPr>
                      <a:r>
                        <a:rPr lang="it-IT" sz="1600">
                          <a:effectLst/>
                        </a:rPr>
                        <a:t>Voci non presenti in busta paga (F24)</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117994685"/>
                  </a:ext>
                </a:extLst>
              </a:tr>
              <a:tr h="818656">
                <a:tc>
                  <a:txBody>
                    <a:bodyPr/>
                    <a:lstStyle/>
                    <a:p>
                      <a:pPr algn="ctr">
                        <a:lnSpc>
                          <a:spcPct val="107000"/>
                        </a:lnSpc>
                        <a:spcAft>
                          <a:spcPts val="0"/>
                        </a:spcAft>
                      </a:pPr>
                      <a:r>
                        <a:rPr lang="it-IT" sz="1600" dirty="0">
                          <a:effectLst/>
                        </a:rPr>
                        <a:t>Dipendente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dirty="0">
                          <a:effectLst/>
                        </a:rPr>
                        <a:t>mese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dirty="0">
                          <a:effectLst/>
                        </a:rPr>
                        <a:t>Stipendio lordo (tabellare)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dirty="0">
                          <a:effectLst/>
                        </a:rPr>
                        <a:t>Premi (salario accessorio - indennità)</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Missioni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INPS a carico datore lavoro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INAIL a carico datore lavoro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IRAP a carico datore lavoro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449817"/>
                  </a:ext>
                </a:extLst>
              </a:tr>
              <a:tr h="289711">
                <a:tc>
                  <a:txBody>
                    <a:bodyPr/>
                    <a:lstStyle/>
                    <a:p>
                      <a:pPr>
                        <a:lnSpc>
                          <a:spcPct val="107000"/>
                        </a:lnSpc>
                        <a:spcAft>
                          <a:spcPts val="0"/>
                        </a:spcAft>
                      </a:pPr>
                      <a:r>
                        <a:rPr lang="it-IT" sz="1600">
                          <a:effectLst/>
                        </a:rPr>
                        <a:t>Mario Rossi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Gennaio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0129015"/>
                  </a:ext>
                </a:extLst>
              </a:tr>
              <a:tr h="271604">
                <a:tc>
                  <a:txBody>
                    <a:bodyPr/>
                    <a:lstStyle/>
                    <a:p>
                      <a:pPr>
                        <a:lnSpc>
                          <a:spcPct val="107000"/>
                        </a:lnSpc>
                        <a:spcAft>
                          <a:spcPts val="0"/>
                        </a:spcAft>
                      </a:pPr>
                      <a:r>
                        <a:rPr lang="it-IT" sz="1600">
                          <a:effectLst/>
                        </a:rPr>
                        <a:t>Mario Rossi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Febbraio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2588824"/>
                  </a:ext>
                </a:extLst>
              </a:tr>
              <a:tr h="274917">
                <a:tc>
                  <a:txBody>
                    <a:bodyPr/>
                    <a:lstStyle/>
                    <a:p>
                      <a:pPr>
                        <a:lnSpc>
                          <a:spcPct val="107000"/>
                        </a:lnSpc>
                        <a:spcAft>
                          <a:spcPts val="0"/>
                        </a:spcAft>
                      </a:pPr>
                      <a:r>
                        <a:rPr lang="it-IT" sz="1600">
                          <a:effectLst/>
                        </a:rPr>
                        <a:t>Mario Rossi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Marzo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6335097"/>
                  </a:ext>
                </a:extLst>
              </a:tr>
              <a:tr h="295451">
                <a:tc>
                  <a:txBody>
                    <a:bodyPr/>
                    <a:lstStyle/>
                    <a:p>
                      <a:pPr>
                        <a:lnSpc>
                          <a:spcPct val="107000"/>
                        </a:lnSpc>
                        <a:spcAft>
                          <a:spcPts val="0"/>
                        </a:spcAft>
                      </a:pPr>
                      <a:r>
                        <a:rPr lang="it-IT" sz="1600">
                          <a:effectLst/>
                        </a:rPr>
                        <a:t>Maria Bianchi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Gennaio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429879"/>
                  </a:ext>
                </a:extLst>
              </a:tr>
              <a:tr h="289711">
                <a:tc>
                  <a:txBody>
                    <a:bodyPr/>
                    <a:lstStyle/>
                    <a:p>
                      <a:pPr>
                        <a:lnSpc>
                          <a:spcPct val="107000"/>
                        </a:lnSpc>
                        <a:spcAft>
                          <a:spcPts val="0"/>
                        </a:spcAft>
                      </a:pPr>
                      <a:r>
                        <a:rPr lang="it-IT" sz="1600">
                          <a:effectLst/>
                        </a:rPr>
                        <a:t>Maria Bianchi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Febbraio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5475708"/>
                  </a:ext>
                </a:extLst>
              </a:tr>
              <a:tr h="280658">
                <a:tc>
                  <a:txBody>
                    <a:bodyPr/>
                    <a:lstStyle/>
                    <a:p>
                      <a:pPr>
                        <a:lnSpc>
                          <a:spcPct val="107000"/>
                        </a:lnSpc>
                        <a:spcAft>
                          <a:spcPts val="0"/>
                        </a:spcAft>
                      </a:pPr>
                      <a:r>
                        <a:rPr lang="it-IT" sz="1600">
                          <a:effectLst/>
                        </a:rPr>
                        <a:t>Maria Bianchi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Marzo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201387"/>
                  </a:ext>
                </a:extLst>
              </a:tr>
              <a:tr h="532006">
                <a:tc>
                  <a:txBody>
                    <a:bodyPr/>
                    <a:lstStyle/>
                    <a:p>
                      <a:pPr>
                        <a:lnSpc>
                          <a:spcPct val="107000"/>
                        </a:lnSpc>
                        <a:spcAft>
                          <a:spcPts val="0"/>
                        </a:spcAft>
                      </a:pPr>
                      <a:r>
                        <a:rPr lang="it-IT" sz="1600">
                          <a:effectLst/>
                        </a:rPr>
                        <a:t>Maria Bianchi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Aprile 2020</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a:effectLst/>
                        </a:rPr>
                        <a:t> </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2730325"/>
                  </a:ext>
                </a:extLst>
              </a:tr>
            </a:tbl>
          </a:graphicData>
        </a:graphic>
      </p:graphicFrame>
      <p:sp>
        <p:nvSpPr>
          <p:cNvPr id="4" name="Rettangolo 3"/>
          <p:cNvSpPr/>
          <p:nvPr/>
        </p:nvSpPr>
        <p:spPr>
          <a:xfrm>
            <a:off x="1186004" y="4720779"/>
            <a:ext cx="10492965" cy="787652"/>
          </a:xfrm>
          <a:prstGeom prst="rect">
            <a:avLst/>
          </a:prstGeom>
        </p:spPr>
        <p:txBody>
          <a:bodyPr wrap="square">
            <a:spAutoFit/>
          </a:bodyPr>
          <a:lstStyle/>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Data____________                                                                          </a:t>
            </a:r>
            <a:r>
              <a:rPr lang="it-IT" dirty="0" smtClean="0">
                <a:latin typeface="Calibri" panose="020F0502020204030204" pitchFamily="34" charset="0"/>
                <a:ea typeface="Calibri" panose="020F0502020204030204" pitchFamily="34" charset="0"/>
                <a:cs typeface="Times New Roman" panose="02020603050405020304" pitchFamily="18" charset="0"/>
              </a:rPr>
              <a:t> Firma </a:t>
            </a:r>
            <a:r>
              <a:rPr lang="it-IT" dirty="0">
                <a:latin typeface="Calibri" panose="020F0502020204030204" pitchFamily="34" charset="0"/>
                <a:ea typeface="Calibri" panose="020F0502020204030204" pitchFamily="34" charset="0"/>
                <a:cs typeface="Times New Roman" panose="02020603050405020304" pitchFamily="18" charset="0"/>
              </a:rPr>
              <a:t>e Timbro _____________________</a:t>
            </a:r>
          </a:p>
        </p:txBody>
      </p:sp>
    </p:spTree>
    <p:extLst>
      <p:ext uri="{BB962C8B-B14F-4D97-AF65-F5344CB8AC3E}">
        <p14:creationId xmlns:p14="http://schemas.microsoft.com/office/powerpoint/2010/main" val="1567851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718457" y="1470072"/>
            <a:ext cx="10868298" cy="4988243"/>
          </a:xfrm>
        </p:spPr>
        <p:txBody>
          <a:bodyPr>
            <a:normAutofit fontScale="77500" lnSpcReduction="20000"/>
          </a:bodyPr>
          <a:lstStyle/>
          <a:p>
            <a:pPr marL="0" indent="0" algn="just">
              <a:buNone/>
            </a:pPr>
            <a:r>
              <a:rPr lang="it-IT" sz="3300" b="1" dirty="0" smtClean="0">
                <a:solidFill>
                  <a:srgbClr val="C00000"/>
                </a:solidFill>
                <a:effectLst>
                  <a:outerShdw blurRad="38100" dist="38100" dir="2700000" algn="tl">
                    <a:srgbClr val="000000">
                      <a:alpha val="43137"/>
                    </a:srgbClr>
                  </a:outerShdw>
                </a:effectLst>
              </a:rPr>
              <a:t>non</a:t>
            </a:r>
            <a:r>
              <a:rPr lang="it-IT" sz="3300" b="1" dirty="0" smtClean="0">
                <a:solidFill>
                  <a:srgbClr val="C00000"/>
                </a:solidFill>
              </a:rPr>
              <a:t> </a:t>
            </a:r>
            <a:r>
              <a:rPr lang="it-IT" sz="3300" b="1" dirty="0"/>
              <a:t>aver riportato una o più </a:t>
            </a:r>
            <a:r>
              <a:rPr lang="it-IT" sz="3300" b="1" dirty="0" smtClean="0">
                <a:solidFill>
                  <a:srgbClr val="C00000"/>
                </a:solidFill>
                <a:effectLst>
                  <a:outerShdw blurRad="38100" dist="38100" dir="2700000" algn="tl">
                    <a:srgbClr val="000000">
                      <a:alpha val="43137"/>
                    </a:srgbClr>
                  </a:outerShdw>
                </a:effectLst>
              </a:rPr>
              <a:t>condanne</a:t>
            </a:r>
            <a:r>
              <a:rPr lang="it-IT" sz="3300" dirty="0" smtClean="0"/>
              <a:t> </a:t>
            </a:r>
            <a:r>
              <a:rPr lang="it-IT" sz="3300" dirty="0"/>
              <a:t>per </a:t>
            </a:r>
            <a:r>
              <a:rPr lang="it-IT" sz="3300" b="1" dirty="0"/>
              <a:t>delitti</a:t>
            </a:r>
            <a:r>
              <a:rPr lang="it-IT" sz="3300" dirty="0"/>
              <a:t> non </a:t>
            </a:r>
            <a:r>
              <a:rPr lang="it-IT" sz="3300" dirty="0" smtClean="0"/>
              <a:t>colposi; pertanto, </a:t>
            </a:r>
            <a:r>
              <a:rPr lang="it-IT" sz="3300" b="1" dirty="0" smtClean="0"/>
              <a:t>non</a:t>
            </a:r>
            <a:r>
              <a:rPr lang="it-IT" sz="3300" dirty="0" smtClean="0"/>
              <a:t> rientrano nella predetta citata normativa:</a:t>
            </a:r>
          </a:p>
          <a:p>
            <a:pPr marL="0" indent="0" algn="just">
              <a:buNone/>
            </a:pPr>
            <a:endParaRPr lang="it-IT" sz="3300" dirty="0" smtClean="0"/>
          </a:p>
          <a:p>
            <a:pPr marL="514350" indent="-514350" algn="just">
              <a:buFont typeface="+mj-lt"/>
              <a:buAutoNum type="alphaLcParenR"/>
            </a:pPr>
            <a:r>
              <a:rPr lang="it-IT" sz="3300" b="1" dirty="0" smtClean="0"/>
              <a:t>i delitti colposi </a:t>
            </a:r>
            <a:endParaRPr lang="it-IT" sz="3300" b="1" dirty="0"/>
          </a:p>
          <a:p>
            <a:pPr marL="514350" indent="-514350" algn="just">
              <a:buFont typeface="+mj-lt"/>
              <a:buAutoNum type="alphaLcParenR"/>
            </a:pPr>
            <a:r>
              <a:rPr lang="it-IT" sz="3300" b="1" dirty="0" smtClean="0"/>
              <a:t>le contravvenzioni (punite con pena congiunta o alternativa di ammenda e/o arresto)</a:t>
            </a:r>
          </a:p>
          <a:p>
            <a:pPr marL="0" indent="0" algn="just">
              <a:buNone/>
            </a:pPr>
            <a:r>
              <a:rPr lang="it-IT" sz="3300" b="1" dirty="0" smtClean="0"/>
              <a:t>mentre vi rientrano i soli delitti non colposi sanzionati con la pena della reclusione sola, ovvero, congiunta alla pena pecuniaria della multa </a:t>
            </a:r>
            <a:endParaRPr lang="it-IT" sz="3300" b="1" dirty="0"/>
          </a:p>
          <a:p>
            <a:pPr marL="0" indent="0" algn="just">
              <a:buNone/>
            </a:pPr>
            <a:endParaRPr lang="it-IT" sz="3300" b="1" dirty="0" smtClean="0">
              <a:solidFill>
                <a:srgbClr val="C00000"/>
              </a:solidFill>
            </a:endParaRPr>
          </a:p>
          <a:p>
            <a:pPr marL="0" indent="0" algn="just">
              <a:buNone/>
            </a:pPr>
            <a:r>
              <a:rPr lang="it-IT" sz="3300" b="1" dirty="0" smtClean="0">
                <a:solidFill>
                  <a:srgbClr val="C00000"/>
                </a:solidFill>
              </a:rPr>
              <a:t>puniti con</a:t>
            </a:r>
            <a:r>
              <a:rPr lang="it-IT" sz="3300" b="1" dirty="0">
                <a:solidFill>
                  <a:srgbClr val="C00000"/>
                </a:solidFill>
              </a:rPr>
              <a:t> </a:t>
            </a:r>
            <a:r>
              <a:rPr lang="it-IT" sz="3300" b="1" dirty="0" smtClean="0">
                <a:solidFill>
                  <a:srgbClr val="C00000"/>
                </a:solidFill>
              </a:rPr>
              <a:t>sentenza </a:t>
            </a:r>
            <a:r>
              <a:rPr lang="it-IT" sz="3300" b="1" dirty="0">
                <a:solidFill>
                  <a:srgbClr val="C00000"/>
                </a:solidFill>
              </a:rPr>
              <a:t>passata in </a:t>
            </a:r>
            <a:r>
              <a:rPr lang="it-IT" sz="3300" b="1" dirty="0" smtClean="0">
                <a:solidFill>
                  <a:srgbClr val="C00000"/>
                </a:solidFill>
              </a:rPr>
              <a:t>giudicato</a:t>
            </a:r>
            <a:r>
              <a:rPr lang="it-IT" sz="3300" dirty="0"/>
              <a:t> </a:t>
            </a:r>
            <a:r>
              <a:rPr lang="it-IT" sz="3300" dirty="0" smtClean="0"/>
              <a:t>anche </a:t>
            </a:r>
            <a:r>
              <a:rPr lang="it-IT" sz="3300" dirty="0"/>
              <a:t>nel caso di applicazione della pena su richiesta delle parti  </a:t>
            </a:r>
            <a:r>
              <a:rPr lang="it-IT" sz="3300" dirty="0" smtClean="0"/>
              <a:t>(ai </a:t>
            </a:r>
            <a:r>
              <a:rPr lang="it-IT" sz="3300" dirty="0"/>
              <a:t>sensi degli articoli 444 e seguenti del </a:t>
            </a:r>
            <a:r>
              <a:rPr lang="it-IT" sz="3300" dirty="0" smtClean="0"/>
              <a:t>c. p. p.) (c.d. patteggiamento)</a:t>
            </a:r>
          </a:p>
          <a:p>
            <a:pPr marL="0" indent="0" algn="ctr">
              <a:buNone/>
            </a:pPr>
            <a:r>
              <a:rPr lang="it-IT" sz="3600" b="1" dirty="0">
                <a:solidFill>
                  <a:srgbClr val="C00000"/>
                </a:solidFill>
              </a:rPr>
              <a:t/>
            </a:r>
            <a:br>
              <a:rPr lang="it-IT" sz="3600" b="1" dirty="0">
                <a:solidFill>
                  <a:srgbClr val="C00000"/>
                </a:solidFill>
              </a:rPr>
            </a:br>
            <a:endParaRPr lang="it-IT" sz="3600" b="1" dirty="0">
              <a:solidFill>
                <a:srgbClr val="C00000"/>
              </a:solidFill>
            </a:endParaRPr>
          </a:p>
        </p:txBody>
      </p:sp>
      <p:sp>
        <p:nvSpPr>
          <p:cNvPr id="5" name="Google Shape;94;p14"/>
          <p:cNvSpPr txBox="1">
            <a:spLocks/>
          </p:cNvSpPr>
          <p:nvPr/>
        </p:nvSpPr>
        <p:spPr>
          <a:xfrm>
            <a:off x="227984" y="122737"/>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600"/>
              <a:buFont typeface="Calibri"/>
              <a:buNone/>
            </a:pPr>
            <a:r>
              <a:rPr lang="it-IT" sz="3600" b="1" dirty="0" smtClean="0">
                <a:latin typeface="Calibri"/>
                <a:ea typeface="Calibri"/>
                <a:cs typeface="Calibri"/>
                <a:sym typeface="Calibri"/>
              </a:rPr>
              <a:t>REQUISITI GENERALI DI AMMISSIBILITA’</a:t>
            </a:r>
            <a:endParaRPr lang="it-IT" sz="3600" b="1" dirty="0">
              <a:latin typeface="Calibri"/>
              <a:ea typeface="Calibri"/>
              <a:cs typeface="Calibri"/>
              <a:sym typeface="Calibri"/>
            </a:endParaRPr>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
        <p:nvSpPr>
          <p:cNvPr id="11" name="Titolo 1"/>
          <p:cNvSpPr txBox="1">
            <a:spLocks/>
          </p:cNvSpPr>
          <p:nvPr/>
        </p:nvSpPr>
        <p:spPr>
          <a:xfrm>
            <a:off x="987921" y="691679"/>
            <a:ext cx="10515600" cy="7062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b="1" dirty="0" smtClean="0"/>
              <a:t/>
            </a:r>
            <a:br>
              <a:rPr lang="it-IT" b="1" dirty="0" smtClean="0"/>
            </a:br>
            <a:r>
              <a:rPr lang="it-IT" sz="2800" b="1" dirty="0" smtClean="0"/>
              <a:t>L.R. 16/2018</a:t>
            </a:r>
            <a:endParaRPr lang="it-IT" sz="2800" dirty="0"/>
          </a:p>
        </p:txBody>
      </p:sp>
    </p:spTree>
    <p:extLst>
      <p:ext uri="{BB962C8B-B14F-4D97-AF65-F5344CB8AC3E}">
        <p14:creationId xmlns:p14="http://schemas.microsoft.com/office/powerpoint/2010/main" val="315854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587829" y="988724"/>
            <a:ext cx="11077303" cy="5452897"/>
          </a:xfrm>
        </p:spPr>
        <p:txBody>
          <a:bodyPr>
            <a:noAutofit/>
          </a:bodyPr>
          <a:lstStyle/>
          <a:p>
            <a:pPr algn="just"/>
            <a:r>
              <a:rPr lang="it-IT" sz="2800" b="1" dirty="0" smtClean="0">
                <a:solidFill>
                  <a:srgbClr val="C00000"/>
                </a:solidFill>
                <a:effectLst>
                  <a:outerShdw blurRad="38100" dist="38100" dir="2700000" algn="tl">
                    <a:srgbClr val="000000">
                      <a:alpha val="43137"/>
                    </a:srgbClr>
                  </a:outerShdw>
                </a:effectLst>
                <a:latin typeface="+mn-lt"/>
                <a:ea typeface="+mn-ea"/>
                <a:cs typeface="+mn-cs"/>
              </a:rPr>
              <a:t>Condanne che - da </a:t>
            </a:r>
            <a:r>
              <a:rPr lang="it-IT" sz="2800" b="1" dirty="0">
                <a:solidFill>
                  <a:srgbClr val="C00000"/>
                </a:solidFill>
                <a:effectLst>
                  <a:outerShdw blurRad="38100" dist="38100" dir="2700000" algn="tl">
                    <a:srgbClr val="000000">
                      <a:alpha val="43137"/>
                    </a:srgbClr>
                  </a:outerShdw>
                </a:effectLst>
                <a:latin typeface="+mn-lt"/>
                <a:ea typeface="+mn-ea"/>
                <a:cs typeface="+mn-cs"/>
              </a:rPr>
              <a:t>sole o congiunte </a:t>
            </a:r>
            <a:r>
              <a:rPr lang="it-IT" sz="2800" b="1" dirty="0" smtClean="0">
                <a:solidFill>
                  <a:srgbClr val="C00000"/>
                </a:solidFill>
                <a:effectLst>
                  <a:outerShdw blurRad="38100" dist="38100" dir="2700000" algn="tl">
                    <a:srgbClr val="000000">
                      <a:alpha val="43137"/>
                    </a:srgbClr>
                  </a:outerShdw>
                </a:effectLst>
                <a:latin typeface="+mn-lt"/>
                <a:ea typeface="+mn-ea"/>
                <a:cs typeface="+mn-cs"/>
              </a:rPr>
              <a:t>- raggiungano</a:t>
            </a:r>
            <a:r>
              <a:rPr lang="it-IT" sz="2800" b="1" dirty="0" smtClean="0">
                <a:solidFill>
                  <a:srgbClr val="C00000"/>
                </a:solidFill>
                <a:effectLst>
                  <a:outerShdw blurRad="38100" dist="38100" dir="2700000" algn="tl">
                    <a:srgbClr val="000000">
                      <a:alpha val="43137"/>
                    </a:srgbClr>
                  </a:outerShdw>
                </a:effectLst>
              </a:rPr>
              <a:t>:</a:t>
            </a:r>
            <a:br>
              <a:rPr lang="it-IT" sz="2800" b="1" dirty="0" smtClean="0">
                <a:solidFill>
                  <a:srgbClr val="C00000"/>
                </a:solidFill>
                <a:effectLst>
                  <a:outerShdw blurRad="38100" dist="38100" dir="2700000" algn="tl">
                    <a:srgbClr val="000000">
                      <a:alpha val="43137"/>
                    </a:srgbClr>
                  </a:outerShdw>
                </a:effectLst>
              </a:rPr>
            </a:br>
            <a:r>
              <a:rPr lang="it-IT" sz="3200" b="1" dirty="0" smtClean="0">
                <a:solidFill>
                  <a:srgbClr val="C00000"/>
                </a:solidFill>
                <a:effectLst>
                  <a:outerShdw blurRad="38100" dist="38100" dir="2700000" algn="tl">
                    <a:srgbClr val="000000">
                      <a:alpha val="43137"/>
                    </a:srgbClr>
                  </a:outerShdw>
                </a:effectLst>
              </a:rPr>
              <a:t/>
            </a:r>
            <a:br>
              <a:rPr lang="it-IT" sz="3200" b="1" dirty="0" smtClean="0">
                <a:solidFill>
                  <a:srgbClr val="C00000"/>
                </a:solidFill>
                <a:effectLst>
                  <a:outerShdw blurRad="38100" dist="38100" dir="2700000" algn="tl">
                    <a:srgbClr val="000000">
                      <a:alpha val="43137"/>
                    </a:srgbClr>
                  </a:outerShdw>
                </a:effectLst>
              </a:rPr>
            </a:br>
            <a:r>
              <a:rPr lang="it-IT" sz="2800" b="1" dirty="0" smtClean="0">
                <a:effectLst>
                  <a:outerShdw blurRad="38100" dist="38100" dir="2700000" algn="tl">
                    <a:srgbClr val="000000">
                      <a:alpha val="43137"/>
                    </a:srgbClr>
                  </a:outerShdw>
                </a:effectLst>
              </a:rPr>
              <a:t>a)</a:t>
            </a:r>
            <a:r>
              <a:rPr lang="it-IT" sz="2800" dirty="0" smtClean="0"/>
              <a:t> un tempo </a:t>
            </a:r>
            <a:r>
              <a:rPr lang="it-IT" sz="2800" b="1" dirty="0">
                <a:solidFill>
                  <a:srgbClr val="C00000"/>
                </a:solidFill>
                <a:effectLst>
                  <a:outerShdw blurRad="38100" dist="38100" dir="2700000" algn="tl">
                    <a:srgbClr val="000000">
                      <a:alpha val="43137"/>
                    </a:srgbClr>
                  </a:outerShdw>
                </a:effectLst>
              </a:rPr>
              <a:t>superiore ad anni due di reclusione</a:t>
            </a:r>
            <a:r>
              <a:rPr lang="it-IT" sz="2800" b="1" dirty="0" smtClean="0"/>
              <a:t>,</a:t>
            </a:r>
            <a:r>
              <a:rPr lang="it-IT" sz="2800" dirty="0" smtClean="0"/>
              <a:t> sola o congiunta a pena pecuniaria, </a:t>
            </a:r>
            <a:r>
              <a:rPr lang="it-IT" sz="2800" b="1" dirty="0" smtClean="0">
                <a:effectLst>
                  <a:outerShdw blurRad="38100" dist="38100" dir="2700000" algn="tl">
                    <a:srgbClr val="000000">
                      <a:alpha val="43137"/>
                    </a:srgbClr>
                  </a:outerShdw>
                </a:effectLst>
              </a:rPr>
              <a:t>con </a:t>
            </a:r>
            <a:r>
              <a:rPr lang="it-IT" sz="2800" b="1" dirty="0">
                <a:effectLst>
                  <a:outerShdw blurRad="38100" dist="38100" dir="2700000" algn="tl">
                    <a:srgbClr val="000000">
                      <a:alpha val="43137"/>
                    </a:srgbClr>
                  </a:outerShdw>
                </a:effectLst>
              </a:rPr>
              <a:t>effetti fino </a:t>
            </a:r>
            <a:r>
              <a:rPr lang="it-IT" sz="2800" b="1" dirty="0">
                <a:solidFill>
                  <a:srgbClr val="00B050"/>
                </a:solidFill>
                <a:effectLst>
                  <a:outerShdw blurRad="38100" dist="38100" dir="2700000" algn="tl">
                    <a:srgbClr val="000000">
                      <a:alpha val="43137"/>
                    </a:srgbClr>
                  </a:outerShdw>
                </a:effectLst>
              </a:rPr>
              <a:t>alla riabilitazione</a:t>
            </a:r>
            <a:r>
              <a:rPr lang="it-IT" sz="2800" dirty="0" smtClean="0"/>
              <a:t>;</a:t>
            </a:r>
            <a:br>
              <a:rPr lang="it-IT" sz="2800" dirty="0" smtClean="0"/>
            </a:br>
            <a:r>
              <a:rPr lang="it-IT" sz="2800" dirty="0" smtClean="0"/>
              <a:t> </a:t>
            </a:r>
            <a:br>
              <a:rPr lang="it-IT" sz="2800" dirty="0" smtClean="0"/>
            </a:br>
            <a:r>
              <a:rPr lang="it-IT" sz="2800" b="1" dirty="0" smtClean="0">
                <a:effectLst>
                  <a:outerShdw blurRad="38100" dist="38100" dir="2700000" algn="tl">
                    <a:srgbClr val="000000">
                      <a:alpha val="43137"/>
                    </a:srgbClr>
                  </a:outerShdw>
                </a:effectLst>
              </a:rPr>
              <a:t>b)</a:t>
            </a:r>
            <a:r>
              <a:rPr lang="it-IT" sz="2800" dirty="0" smtClean="0"/>
              <a:t> un tempo </a:t>
            </a:r>
            <a:r>
              <a:rPr lang="it-IT" sz="2800" b="1" dirty="0">
                <a:solidFill>
                  <a:srgbClr val="C00000"/>
                </a:solidFill>
                <a:effectLst>
                  <a:outerShdw blurRad="38100" dist="38100" dir="2700000" algn="tl">
                    <a:srgbClr val="000000">
                      <a:alpha val="43137"/>
                    </a:srgbClr>
                  </a:outerShdw>
                </a:effectLst>
              </a:rPr>
              <a:t>non superiore ad anni due di reclusione</a:t>
            </a:r>
            <a:r>
              <a:rPr lang="it-IT" sz="2800" b="1" dirty="0" smtClean="0">
                <a:solidFill>
                  <a:srgbClr val="FF0000"/>
                </a:solidFill>
              </a:rPr>
              <a:t>, </a:t>
            </a:r>
            <a:r>
              <a:rPr lang="it-IT" sz="2800" dirty="0" smtClean="0"/>
              <a:t>sola o congiunta a pena pecuniaria, </a:t>
            </a:r>
            <a:r>
              <a:rPr lang="it-IT" sz="2800" b="1" dirty="0" smtClean="0">
                <a:solidFill>
                  <a:srgbClr val="00B050"/>
                </a:solidFill>
                <a:effectLst>
                  <a:outerShdw blurRad="38100" dist="38100" dir="2700000" algn="tl">
                    <a:srgbClr val="000000">
                      <a:alpha val="43137"/>
                    </a:srgbClr>
                  </a:outerShdw>
                </a:effectLst>
              </a:rPr>
              <a:t>quando non sia stato concesso </a:t>
            </a:r>
            <a:r>
              <a:rPr lang="it-IT" sz="2800" b="1" dirty="0" smtClean="0">
                <a:solidFill>
                  <a:schemeClr val="tx1">
                    <a:lumMod val="75000"/>
                    <a:lumOff val="25000"/>
                  </a:schemeClr>
                </a:solidFill>
                <a:effectLst>
                  <a:outerShdw blurRad="38100" dist="38100" dir="2700000" algn="tl">
                    <a:srgbClr val="000000">
                      <a:alpha val="43137"/>
                    </a:srgbClr>
                  </a:outerShdw>
                </a:effectLst>
              </a:rPr>
              <a:t>il</a:t>
            </a:r>
            <a:r>
              <a:rPr lang="it-IT" sz="2800" b="1" dirty="0" smtClean="0">
                <a:solidFill>
                  <a:srgbClr val="00B050"/>
                </a:solidFill>
                <a:effectLst>
                  <a:outerShdw blurRad="38100" dist="38100" dir="2700000" algn="tl">
                    <a:srgbClr val="000000">
                      <a:alpha val="43137"/>
                    </a:srgbClr>
                  </a:outerShdw>
                </a:effectLst>
              </a:rPr>
              <a:t> </a:t>
            </a:r>
            <a:r>
              <a:rPr lang="it-IT" sz="2800" b="1" dirty="0" smtClean="0">
                <a:solidFill>
                  <a:schemeClr val="tx1">
                    <a:lumMod val="75000"/>
                    <a:lumOff val="25000"/>
                  </a:schemeClr>
                </a:solidFill>
                <a:effectLst>
                  <a:outerShdw blurRad="38100" dist="38100" dir="2700000" algn="tl">
                    <a:srgbClr val="000000">
                      <a:alpha val="43137"/>
                    </a:srgbClr>
                  </a:outerShdw>
                </a:effectLst>
              </a:rPr>
              <a:t>beneficio </a:t>
            </a:r>
            <a:r>
              <a:rPr lang="it-IT" sz="2800" b="1" dirty="0" smtClean="0">
                <a:solidFill>
                  <a:srgbClr val="00B050"/>
                </a:solidFill>
                <a:effectLst>
                  <a:outerShdw blurRad="38100" dist="38100" dir="2700000" algn="tl">
                    <a:srgbClr val="000000">
                      <a:alpha val="43137"/>
                    </a:srgbClr>
                  </a:outerShdw>
                </a:effectLst>
              </a:rPr>
              <a:t>della sospensione condizionale della pena</a:t>
            </a:r>
            <a:r>
              <a:rPr lang="it-IT" sz="2800" dirty="0" smtClean="0"/>
              <a:t>, con effetti fino: </a:t>
            </a:r>
            <a:r>
              <a:rPr lang="it-IT" sz="2800" b="1" dirty="0" smtClean="0">
                <a:solidFill>
                  <a:srgbClr val="00B050"/>
                </a:solidFill>
                <a:effectLst>
                  <a:outerShdw blurRad="38100" dist="38100" dir="2700000" algn="tl">
                    <a:srgbClr val="000000">
                      <a:alpha val="43137"/>
                    </a:srgbClr>
                  </a:outerShdw>
                </a:effectLst>
              </a:rPr>
              <a:t>riabilitazione </a:t>
            </a:r>
            <a:r>
              <a:rPr lang="it-IT" sz="2800" dirty="0" smtClean="0"/>
              <a:t/>
            </a:r>
            <a:br>
              <a:rPr lang="it-IT" sz="2800" dirty="0" smtClean="0"/>
            </a:br>
            <a:r>
              <a:rPr lang="it-IT" sz="2800" dirty="0" smtClean="0"/>
              <a:t>e/o </a:t>
            </a:r>
            <a:r>
              <a:rPr lang="it-IT" sz="2800" b="1" dirty="0" smtClean="0">
                <a:solidFill>
                  <a:srgbClr val="00B050"/>
                </a:solidFill>
                <a:effectLst>
                  <a:outerShdw blurRad="38100" dist="38100" dir="2700000" algn="tl">
                    <a:srgbClr val="000000">
                      <a:alpha val="43137"/>
                    </a:srgbClr>
                  </a:outerShdw>
                </a:effectLst>
              </a:rPr>
              <a:t>dichiarazione </a:t>
            </a:r>
            <a:r>
              <a:rPr lang="it-IT" sz="2800" b="1" dirty="0">
                <a:solidFill>
                  <a:srgbClr val="00B050"/>
                </a:solidFill>
                <a:effectLst>
                  <a:outerShdw blurRad="38100" dist="38100" dir="2700000" algn="tl">
                    <a:srgbClr val="000000">
                      <a:alpha val="43137"/>
                    </a:srgbClr>
                  </a:outerShdw>
                </a:effectLst>
              </a:rPr>
              <a:t>di estinzione del reato </a:t>
            </a:r>
            <a:r>
              <a:rPr lang="it-IT" sz="2800" dirty="0" smtClean="0"/>
              <a:t>(art. 445, co. 2, del c. p. p.). </a:t>
            </a:r>
            <a:r>
              <a:rPr lang="it-IT" sz="3200" dirty="0" smtClean="0"/>
              <a:t/>
            </a:r>
            <a:br>
              <a:rPr lang="it-IT" sz="3200" dirty="0" smtClean="0"/>
            </a:br>
            <a:endParaRPr lang="it-IT" sz="3200" dirty="0"/>
          </a:p>
        </p:txBody>
      </p:sp>
      <p:sp>
        <p:nvSpPr>
          <p:cNvPr id="4"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600"/>
              <a:buFont typeface="Calibri"/>
              <a:buNone/>
            </a:pPr>
            <a:r>
              <a:rPr lang="it-IT" sz="3600" b="1" smtClean="0">
                <a:latin typeface="Calibri"/>
                <a:ea typeface="Calibri"/>
                <a:cs typeface="Calibri"/>
                <a:sym typeface="Calibri"/>
              </a:rPr>
              <a:t>REQUISITI GENERALI DI AMMISSIBILITA’</a:t>
            </a:r>
            <a:endParaRPr lang="it-IT" sz="3600" b="1" dirty="0">
              <a:latin typeface="Calibri"/>
              <a:ea typeface="Calibri"/>
              <a:cs typeface="Calibri"/>
              <a:sym typeface="Calibri"/>
            </a:endParaRPr>
          </a:p>
        </p:txBody>
      </p:sp>
      <p:grpSp>
        <p:nvGrpSpPr>
          <p:cNvPr id="5" name="Google Shape;96;p14"/>
          <p:cNvGrpSpPr/>
          <p:nvPr/>
        </p:nvGrpSpPr>
        <p:grpSpPr>
          <a:xfrm>
            <a:off x="4202889" y="6271491"/>
            <a:ext cx="3786222" cy="568037"/>
            <a:chOff x="1798291" y="5485794"/>
            <a:chExt cx="5864900" cy="780702"/>
          </a:xfrm>
        </p:grpSpPr>
        <p:pic>
          <p:nvPicPr>
            <p:cNvPr id="6"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7"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8"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9"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
        <p:nvSpPr>
          <p:cNvPr id="10" name="Titolo 1"/>
          <p:cNvSpPr txBox="1">
            <a:spLocks/>
          </p:cNvSpPr>
          <p:nvPr/>
        </p:nvSpPr>
        <p:spPr>
          <a:xfrm>
            <a:off x="987921" y="691679"/>
            <a:ext cx="10515600" cy="7062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b="1" dirty="0" smtClean="0"/>
              <a:t/>
            </a:r>
            <a:br>
              <a:rPr lang="it-IT" b="1" dirty="0" smtClean="0"/>
            </a:br>
            <a:r>
              <a:rPr lang="it-IT" sz="2800" b="1" dirty="0" smtClean="0"/>
              <a:t>L.R. 16/2018</a:t>
            </a:r>
            <a:endParaRPr lang="it-IT" sz="2800" dirty="0"/>
          </a:p>
        </p:txBody>
      </p:sp>
    </p:spTree>
    <p:extLst>
      <p:ext uri="{BB962C8B-B14F-4D97-AF65-F5344CB8AC3E}">
        <p14:creationId xmlns:p14="http://schemas.microsoft.com/office/powerpoint/2010/main" val="106447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2367" y="1146643"/>
            <a:ext cx="10515600" cy="1325563"/>
          </a:xfrm>
        </p:spPr>
        <p:txBody>
          <a:bodyPr>
            <a:normAutofit fontScale="90000"/>
          </a:bodyPr>
          <a:lstStyle/>
          <a:p>
            <a:r>
              <a:rPr lang="it-IT" b="1" dirty="0" smtClean="0">
                <a:solidFill>
                  <a:srgbClr val="FF0000"/>
                </a:solidFill>
                <a:effectLst>
                  <a:outerShdw blurRad="38100" dist="38100" dir="2700000" algn="tl">
                    <a:srgbClr val="000000">
                      <a:alpha val="43137"/>
                    </a:srgbClr>
                  </a:outerShdw>
                </a:effectLst>
              </a:rPr>
              <a:t/>
            </a:r>
            <a:br>
              <a:rPr lang="it-IT" b="1" dirty="0" smtClean="0">
                <a:solidFill>
                  <a:srgbClr val="FF0000"/>
                </a:solidFill>
                <a:effectLst>
                  <a:outerShdw blurRad="38100" dist="38100" dir="2700000" algn="tl">
                    <a:srgbClr val="000000">
                      <a:alpha val="43137"/>
                    </a:srgbClr>
                  </a:outerShdw>
                </a:effectLst>
              </a:rPr>
            </a:br>
            <a:r>
              <a:rPr lang="it-IT" b="1" dirty="0" smtClean="0">
                <a:solidFill>
                  <a:srgbClr val="FF0000"/>
                </a:solidFill>
                <a:effectLst>
                  <a:outerShdw blurRad="38100" dist="38100" dir="2700000" algn="tl">
                    <a:srgbClr val="000000">
                      <a:alpha val="43137"/>
                    </a:srgbClr>
                  </a:outerShdw>
                </a:effectLst>
              </a:rPr>
              <a:t>N.B.</a:t>
            </a:r>
            <a:r>
              <a:rPr lang="it-IT" dirty="0" smtClean="0"/>
              <a:t> </a:t>
            </a:r>
            <a:r>
              <a:rPr lang="it-IT" sz="4000" dirty="0" smtClean="0"/>
              <a:t>nel caso previsto dal comma 1, lettera b)</a:t>
            </a:r>
            <a:r>
              <a:rPr lang="it-IT" dirty="0" smtClean="0"/>
              <a:t>: </a:t>
            </a:r>
            <a:br>
              <a:rPr lang="it-IT" dirty="0" smtClean="0"/>
            </a:br>
            <a:endParaRPr lang="it-IT" dirty="0"/>
          </a:p>
        </p:txBody>
      </p:sp>
      <p:sp>
        <p:nvSpPr>
          <p:cNvPr id="4" name="Rettangolo 3"/>
          <p:cNvSpPr/>
          <p:nvPr/>
        </p:nvSpPr>
        <p:spPr>
          <a:xfrm>
            <a:off x="1523512" y="2183297"/>
            <a:ext cx="9273309" cy="3323987"/>
          </a:xfrm>
          <a:prstGeom prst="rect">
            <a:avLst/>
          </a:prstGeom>
        </p:spPr>
        <p:txBody>
          <a:bodyPr wrap="square">
            <a:spAutoFit/>
          </a:bodyPr>
          <a:lstStyle/>
          <a:p>
            <a:pPr algn="ctr"/>
            <a:r>
              <a:rPr lang="it-IT" sz="3600" b="1" dirty="0" smtClean="0"/>
              <a:t>revoca sospensione </a:t>
            </a:r>
            <a:r>
              <a:rPr lang="it-IT" sz="3600" b="1" dirty="0"/>
              <a:t>condizionale della pena</a:t>
            </a:r>
            <a:r>
              <a:rPr lang="it-IT" sz="2400" dirty="0"/>
              <a:t> </a:t>
            </a:r>
            <a:endParaRPr lang="it-IT" sz="2400" dirty="0" smtClean="0"/>
          </a:p>
          <a:p>
            <a:pPr algn="ctr"/>
            <a:endParaRPr lang="it-IT" sz="2400" b="1" dirty="0" smtClean="0">
              <a:solidFill>
                <a:srgbClr val="C00000"/>
              </a:solidFill>
            </a:endParaRPr>
          </a:p>
          <a:p>
            <a:pPr algn="ctr"/>
            <a:endParaRPr lang="it-IT" sz="2400" b="1" dirty="0">
              <a:solidFill>
                <a:srgbClr val="C00000"/>
              </a:solidFill>
            </a:endParaRPr>
          </a:p>
          <a:p>
            <a:pPr algn="ctr"/>
            <a:r>
              <a:rPr lang="it-IT" sz="4800" b="1" dirty="0">
                <a:solidFill>
                  <a:srgbClr val="C00000"/>
                </a:solidFill>
                <a:effectLst>
                  <a:outerShdw blurRad="38100" dist="38100" dir="2700000" algn="tl">
                    <a:srgbClr val="000000">
                      <a:alpha val="43137"/>
                    </a:srgbClr>
                  </a:outerShdw>
                </a:effectLst>
              </a:rPr>
              <a:t>l’obbligo della restituzione </a:t>
            </a:r>
          </a:p>
          <a:p>
            <a:pPr algn="ctr"/>
            <a:r>
              <a:rPr lang="it-IT" sz="4800" b="1" dirty="0">
                <a:solidFill>
                  <a:srgbClr val="C00000"/>
                </a:solidFill>
                <a:effectLst>
                  <a:outerShdw blurRad="38100" dist="38100" dir="2700000" algn="tl">
                    <a:srgbClr val="000000">
                      <a:alpha val="43137"/>
                    </a:srgbClr>
                  </a:outerShdw>
                </a:effectLst>
              </a:rPr>
              <a:t>del sostegno pubblico </a:t>
            </a:r>
            <a:r>
              <a:rPr lang="it-IT" sz="4800" b="1" dirty="0" smtClean="0">
                <a:solidFill>
                  <a:srgbClr val="C00000"/>
                </a:solidFill>
                <a:effectLst>
                  <a:outerShdw blurRad="38100" dist="38100" dir="2700000" algn="tl">
                    <a:srgbClr val="000000">
                      <a:alpha val="43137"/>
                    </a:srgbClr>
                  </a:outerShdw>
                </a:effectLst>
              </a:rPr>
              <a:t>ricevuto</a:t>
            </a:r>
          </a:p>
          <a:p>
            <a:pPr algn="ctr"/>
            <a:endParaRPr lang="it-IT" sz="1000" b="1" dirty="0" smtClean="0">
              <a:solidFill>
                <a:srgbClr val="C00000"/>
              </a:solidFill>
              <a:effectLst>
                <a:outerShdw blurRad="38100" dist="38100" dir="2700000" algn="tl">
                  <a:srgbClr val="000000">
                    <a:alpha val="43137"/>
                  </a:srgbClr>
                </a:outerShdw>
              </a:effectLst>
            </a:endParaRPr>
          </a:p>
          <a:p>
            <a:pPr algn="ctr"/>
            <a:r>
              <a:rPr lang="it-IT" sz="1000" dirty="0">
                <a:solidFill>
                  <a:srgbClr val="C00000"/>
                </a:solidFill>
              </a:rPr>
              <a:t/>
            </a:r>
            <a:br>
              <a:rPr lang="it-IT" sz="1000" dirty="0">
                <a:solidFill>
                  <a:srgbClr val="C00000"/>
                </a:solidFill>
              </a:rPr>
            </a:br>
            <a:endParaRPr lang="it-IT" sz="1000" dirty="0">
              <a:solidFill>
                <a:srgbClr val="C00000"/>
              </a:solidFill>
            </a:endParaRPr>
          </a:p>
        </p:txBody>
      </p:sp>
      <p:sp>
        <p:nvSpPr>
          <p:cNvPr id="5" name="Freccia in giù 4"/>
          <p:cNvSpPr/>
          <p:nvPr/>
        </p:nvSpPr>
        <p:spPr>
          <a:xfrm flipH="1">
            <a:off x="5932370" y="2812423"/>
            <a:ext cx="327259" cy="606391"/>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0"/>
              <a:solidFill>
                <a:schemeClr val="tx1"/>
              </a:solidFill>
              <a:effectLst>
                <a:outerShdw blurRad="38100" dist="19050" dir="2700000" algn="tl" rotWithShape="0">
                  <a:schemeClr val="dk1">
                    <a:alpha val="40000"/>
                  </a:schemeClr>
                </a:outerShdw>
              </a:effectLst>
            </a:endParaRPr>
          </a:p>
        </p:txBody>
      </p:sp>
      <p:sp>
        <p:nvSpPr>
          <p:cNvPr id="7"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smtClean="0"/>
              <a:t>REQUISITI GENERALI DI AMMISSIBILITA’</a:t>
            </a:r>
            <a:endParaRPr lang="it-IT" sz="3600" b="1" dirty="0"/>
          </a:p>
        </p:txBody>
      </p:sp>
      <p:grpSp>
        <p:nvGrpSpPr>
          <p:cNvPr id="8" name="Google Shape;96;p14"/>
          <p:cNvGrpSpPr/>
          <p:nvPr/>
        </p:nvGrpSpPr>
        <p:grpSpPr>
          <a:xfrm>
            <a:off x="4202889" y="6271491"/>
            <a:ext cx="3786222" cy="568037"/>
            <a:chOff x="1798291" y="5485794"/>
            <a:chExt cx="5864900" cy="780702"/>
          </a:xfrm>
        </p:grpSpPr>
        <p:pic>
          <p:nvPicPr>
            <p:cNvPr id="9"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10"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11"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2"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
        <p:nvSpPr>
          <p:cNvPr id="13" name="Titolo 1"/>
          <p:cNvSpPr txBox="1">
            <a:spLocks/>
          </p:cNvSpPr>
          <p:nvPr/>
        </p:nvSpPr>
        <p:spPr>
          <a:xfrm>
            <a:off x="987921" y="691679"/>
            <a:ext cx="10515600" cy="7062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b="1" dirty="0" smtClean="0"/>
              <a:t/>
            </a:r>
            <a:br>
              <a:rPr lang="it-IT" b="1" dirty="0" smtClean="0"/>
            </a:br>
            <a:r>
              <a:rPr lang="it-IT" sz="2800" b="1" dirty="0" smtClean="0"/>
              <a:t>L.R. 16/2018</a:t>
            </a:r>
            <a:endParaRPr lang="it-IT" sz="2800" dirty="0"/>
          </a:p>
        </p:txBody>
      </p:sp>
    </p:spTree>
    <p:extLst>
      <p:ext uri="{BB962C8B-B14F-4D97-AF65-F5344CB8AC3E}">
        <p14:creationId xmlns:p14="http://schemas.microsoft.com/office/powerpoint/2010/main" val="249274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2267" y="857106"/>
            <a:ext cx="10547465" cy="5437130"/>
          </a:xfrm>
        </p:spPr>
        <p:txBody>
          <a:bodyPr>
            <a:normAutofit fontScale="92500" lnSpcReduction="10000"/>
          </a:bodyPr>
          <a:lstStyle/>
          <a:p>
            <a:pPr marL="0" indent="0" algn="ctr">
              <a:buNone/>
            </a:pPr>
            <a:r>
              <a:rPr lang="it-IT" sz="3500" b="1" dirty="0" smtClean="0"/>
              <a:t>L.R. </a:t>
            </a:r>
            <a:r>
              <a:rPr lang="it-IT" sz="3500" b="1" dirty="0"/>
              <a:t>16/2018</a:t>
            </a:r>
            <a:endParaRPr lang="it-IT" sz="3500" dirty="0"/>
          </a:p>
          <a:p>
            <a:pPr marL="0" indent="0" algn="just">
              <a:buNone/>
            </a:pPr>
            <a:r>
              <a:rPr lang="it-IT" dirty="0" smtClean="0">
                <a:solidFill>
                  <a:schemeClr val="accent6"/>
                </a:solidFill>
              </a:rPr>
              <a:t>Non sussiste il motivo ostativo se è intervenuta, dopo la condanna</a:t>
            </a:r>
            <a:r>
              <a:rPr lang="it-IT" dirty="0" smtClean="0"/>
              <a:t>: </a:t>
            </a:r>
          </a:p>
          <a:p>
            <a:pPr marL="0" indent="0" algn="just">
              <a:buNone/>
            </a:pPr>
            <a:endParaRPr lang="it-IT" dirty="0" smtClean="0"/>
          </a:p>
          <a:p>
            <a:pPr marL="0" indent="0" algn="just">
              <a:buNone/>
            </a:pPr>
            <a:r>
              <a:rPr lang="it-IT" dirty="0" smtClean="0"/>
              <a:t>1. </a:t>
            </a:r>
            <a:r>
              <a:rPr lang="it-IT" b="1" dirty="0" smtClean="0"/>
              <a:t>RIABILITAZIONE</a:t>
            </a:r>
            <a:r>
              <a:rPr lang="it-IT" dirty="0" smtClean="0"/>
              <a:t> </a:t>
            </a:r>
          </a:p>
          <a:p>
            <a:pPr marL="0" indent="0" algn="ctr">
              <a:buNone/>
            </a:pPr>
            <a:r>
              <a:rPr lang="it-IT" dirty="0" smtClean="0"/>
              <a:t>      ovvero</a:t>
            </a:r>
          </a:p>
          <a:p>
            <a:pPr marL="0" indent="0" algn="just">
              <a:buNone/>
            </a:pPr>
            <a:r>
              <a:rPr lang="it-IT" dirty="0" smtClean="0"/>
              <a:t>2. </a:t>
            </a:r>
            <a:r>
              <a:rPr lang="it-IT" b="1" dirty="0" smtClean="0"/>
              <a:t>ESTINZIONE DEL REATO</a:t>
            </a:r>
          </a:p>
          <a:p>
            <a:pPr marL="0" indent="0" algn="just">
              <a:buNone/>
            </a:pPr>
            <a:endParaRPr lang="it-IT" dirty="0" smtClean="0"/>
          </a:p>
          <a:p>
            <a:pPr marL="0" indent="0" algn="just">
              <a:buNone/>
            </a:pPr>
            <a:r>
              <a:rPr lang="it-IT" dirty="0" smtClean="0"/>
              <a:t>documentabile mediante dichiarazione sostitutiva di atto di notorietà in carta libera (che indichi sia la condanna riportata dal soggetto, sia il correlato provvedimento riabilitativo/sentenza di estinzione reato resi in favore del soggetto beneficiario) o in alternativa, a mera discrezione dell’interessato, allegando copia conforme all’originale dei provvedimenti giurisdizionali di riabilitazione / estinzione del reato</a:t>
            </a:r>
          </a:p>
        </p:txBody>
      </p:sp>
      <p:sp>
        <p:nvSpPr>
          <p:cNvPr id="4" name="Google Shape;94;p14"/>
          <p:cNvSpPr txBox="1">
            <a:spLocks noGrp="1"/>
          </p:cNvSpPr>
          <p:nvPr>
            <p:ph type="title"/>
          </p:nvPr>
        </p:nvSpPr>
        <p:spPr>
          <a:xfrm>
            <a:off x="0" y="175491"/>
            <a:ext cx="12192000" cy="81323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it-IT" sz="3600" b="1" dirty="0">
                <a:latin typeface="Calibri"/>
                <a:ea typeface="Calibri"/>
                <a:cs typeface="Calibri"/>
                <a:sym typeface="Calibri"/>
              </a:rPr>
              <a:t>REQUISITI GENERALI DI AMMISSIBILITA’</a:t>
            </a:r>
            <a:endParaRPr sz="3600" b="1" dirty="0">
              <a:latin typeface="Calibri"/>
              <a:ea typeface="Calibri"/>
              <a:cs typeface="Calibri"/>
              <a:sym typeface="Calibri"/>
            </a:endParaRPr>
          </a:p>
        </p:txBody>
      </p:sp>
      <p:grpSp>
        <p:nvGrpSpPr>
          <p:cNvPr id="5" name="Google Shape;96;p14"/>
          <p:cNvGrpSpPr/>
          <p:nvPr/>
        </p:nvGrpSpPr>
        <p:grpSpPr>
          <a:xfrm>
            <a:off x="4202889" y="6271491"/>
            <a:ext cx="3786222" cy="568037"/>
            <a:chOff x="1798291" y="5485794"/>
            <a:chExt cx="5864900" cy="780702"/>
          </a:xfrm>
        </p:grpSpPr>
        <p:pic>
          <p:nvPicPr>
            <p:cNvPr id="6"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7"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8"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9"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2587989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a:xfrm>
            <a:off x="838200" y="1456171"/>
            <a:ext cx="10515600" cy="4351338"/>
          </a:xfrm>
        </p:spPr>
        <p:txBody>
          <a:bodyPr/>
          <a:lstStyle/>
          <a:p>
            <a:pPr marL="114300" indent="0" algn="ctr">
              <a:buNone/>
            </a:pPr>
            <a:r>
              <a:rPr lang="it-IT" b="1" dirty="0" smtClean="0"/>
              <a:t>D.lgs. n. 159/2011 – Codice Antimafia </a:t>
            </a:r>
            <a:endParaRPr lang="it-IT" b="1" dirty="0"/>
          </a:p>
          <a:p>
            <a:pPr algn="just">
              <a:buFontTx/>
              <a:buChar char="-"/>
            </a:pPr>
            <a:r>
              <a:rPr lang="it-IT" dirty="0"/>
              <a:t>e</a:t>
            </a:r>
            <a:r>
              <a:rPr lang="it-IT" dirty="0" smtClean="0"/>
              <a:t>ntrato in vigore il 12 febbraio 2013 </a:t>
            </a:r>
          </a:p>
          <a:p>
            <a:pPr algn="just">
              <a:buFontTx/>
              <a:buChar char="-"/>
            </a:pPr>
            <a:r>
              <a:rPr lang="it-IT" dirty="0" smtClean="0"/>
              <a:t>fornisce indicazioni inerenti alla documentazione antimafia</a:t>
            </a:r>
          </a:p>
          <a:p>
            <a:pPr algn="just">
              <a:buFontTx/>
              <a:buChar char="-"/>
            </a:pPr>
            <a:r>
              <a:rPr lang="it-IT" dirty="0" smtClean="0"/>
              <a:t>i soggetti di cui all’art. 83 commi 1 e 2 (pubbliche amministrazioni, enti pubblici, società e imprese controllate dallo Stato) acquisiscono d’ufficio, tramite le prefetture, la documentazione antimafia (comunicazioni ed informazioni)</a:t>
            </a:r>
          </a:p>
          <a:p>
            <a:pPr algn="just">
              <a:buFontTx/>
              <a:buChar char="-"/>
            </a:pPr>
            <a:endParaRPr lang="it-IT" b="1" dirty="0" smtClean="0"/>
          </a:p>
          <a:p>
            <a:pPr algn="just">
              <a:buFontTx/>
              <a:buChar char="-"/>
            </a:pPr>
            <a:endParaRPr lang="it-IT" b="1" dirty="0" smtClean="0"/>
          </a:p>
        </p:txBody>
      </p:sp>
    </p:spTree>
    <p:extLst>
      <p:ext uri="{BB962C8B-B14F-4D97-AF65-F5344CB8AC3E}">
        <p14:creationId xmlns:p14="http://schemas.microsoft.com/office/powerpoint/2010/main" val="222943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D.lgs. </a:t>
            </a:r>
            <a:r>
              <a:rPr lang="it-IT" b="1" dirty="0" smtClean="0"/>
              <a:t>n. </a:t>
            </a:r>
            <a:r>
              <a:rPr lang="it-IT" b="1" dirty="0"/>
              <a:t>159/2011 – Codice Antimafia </a:t>
            </a:r>
          </a:p>
          <a:p>
            <a:pPr algn="just"/>
            <a:endParaRPr lang="it-IT" dirty="0" smtClean="0"/>
          </a:p>
          <a:p>
            <a:pPr algn="just"/>
            <a:r>
              <a:rPr lang="it-IT" dirty="0" smtClean="0"/>
              <a:t>la </a:t>
            </a:r>
            <a:r>
              <a:rPr lang="it-IT" b="1" dirty="0" smtClean="0"/>
              <a:t>comunicazione antimafia </a:t>
            </a:r>
            <a:r>
              <a:rPr lang="it-IT" dirty="0" smtClean="0"/>
              <a:t>consiste nell’attestazione della sussistenza o meno di una delle cause di decadenza, sospensione o di divieto di cui all’art. 67 del d.lgs. n. 159/2011</a:t>
            </a:r>
          </a:p>
          <a:p>
            <a:pPr algn="just"/>
            <a:endParaRPr lang="it-IT" dirty="0" smtClean="0"/>
          </a:p>
          <a:p>
            <a:pPr algn="just"/>
            <a:endParaRPr lang="it-IT" dirty="0"/>
          </a:p>
        </p:txBody>
      </p:sp>
    </p:spTree>
    <p:extLst>
      <p:ext uri="{BB962C8B-B14F-4D97-AF65-F5344CB8AC3E}">
        <p14:creationId xmlns:p14="http://schemas.microsoft.com/office/powerpoint/2010/main" val="76250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8419" y="301415"/>
            <a:ext cx="10515600" cy="1325563"/>
          </a:xfrm>
          <a:effectLst>
            <a:outerShdw blurRad="50800" dist="38100" dir="2700000" algn="tl" rotWithShape="0">
              <a:prstClr val="black">
                <a:alpha val="40000"/>
              </a:prstClr>
            </a:outerShdw>
          </a:effectLst>
        </p:spPr>
        <p:txBody>
          <a:bodyPr>
            <a:normAutofit/>
          </a:bodyPr>
          <a:lstStyle/>
          <a:p>
            <a:pPr algn="ctr"/>
            <a:r>
              <a:rPr lang="it-IT" sz="3200" b="1" dirty="0"/>
              <a:t>	</a:t>
            </a:r>
            <a:r>
              <a:rPr lang="it-IT" sz="2400" b="1" dirty="0" smtClean="0"/>
              <a:t>BANDI PUBBLICATI SUL BUR N.2 DEL 3 GENNAIO 2020</a:t>
            </a:r>
            <a:endParaRPr lang="it-IT" sz="2400" b="1" dirty="0"/>
          </a:p>
        </p:txBody>
      </p:sp>
      <p:sp>
        <p:nvSpPr>
          <p:cNvPr id="3" name="Segnaposto contenuto 2"/>
          <p:cNvSpPr>
            <a:spLocks noGrp="1"/>
          </p:cNvSpPr>
          <p:nvPr>
            <p:ph idx="1"/>
          </p:nvPr>
        </p:nvSpPr>
        <p:spPr>
          <a:effectLst>
            <a:outerShdw blurRad="50800" dist="38100" dir="2700000" algn="tl" rotWithShape="0">
              <a:prstClr val="black">
                <a:alpha val="40000"/>
              </a:prstClr>
            </a:outerShdw>
          </a:effectLst>
        </p:spPr>
        <p:txBody>
          <a:bodyPr>
            <a:normAutofit/>
          </a:bodyPr>
          <a:lstStyle/>
          <a:p>
            <a:pPr lvl="0"/>
            <a:endParaRPr lang="it-IT" dirty="0"/>
          </a:p>
          <a:p>
            <a:pPr marL="0" indent="0" algn="ctr">
              <a:buNone/>
            </a:pPr>
            <a:endParaRPr lang="it-IT" b="1" cap="all" dirty="0" smtClean="0"/>
          </a:p>
          <a:p>
            <a:pPr marL="0" indent="0" algn="ctr">
              <a:buNone/>
            </a:pPr>
            <a:endParaRPr lang="it-IT" sz="2400" b="1" cap="all" dirty="0" smtClean="0"/>
          </a:p>
          <a:p>
            <a:pPr marL="0" indent="0">
              <a:buNone/>
            </a:pP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816" y="5958242"/>
            <a:ext cx="4052807" cy="55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a 3"/>
          <p:cNvGraphicFramePr>
            <a:graphicFrameLocks noGrp="1"/>
          </p:cNvGraphicFramePr>
          <p:nvPr>
            <p:extLst>
              <p:ext uri="{D42A27DB-BD31-4B8C-83A1-F6EECF244321}">
                <p14:modId xmlns:p14="http://schemas.microsoft.com/office/powerpoint/2010/main" val="1389646701"/>
              </p:ext>
            </p:extLst>
          </p:nvPr>
        </p:nvGraphicFramePr>
        <p:xfrm>
          <a:off x="3674389" y="1231162"/>
          <a:ext cx="4657241" cy="4565641"/>
        </p:xfrm>
        <a:graphic>
          <a:graphicData uri="http://schemas.openxmlformats.org/drawingml/2006/table">
            <a:tbl>
              <a:tblPr/>
              <a:tblGrid>
                <a:gridCol w="2732209">
                  <a:extLst>
                    <a:ext uri="{9D8B030D-6E8A-4147-A177-3AD203B41FA5}">
                      <a16:colId xmlns:a16="http://schemas.microsoft.com/office/drawing/2014/main" val="20000"/>
                    </a:ext>
                  </a:extLst>
                </a:gridCol>
                <a:gridCol w="1925032">
                  <a:extLst>
                    <a:ext uri="{9D8B030D-6E8A-4147-A177-3AD203B41FA5}">
                      <a16:colId xmlns:a16="http://schemas.microsoft.com/office/drawing/2014/main" val="20001"/>
                    </a:ext>
                  </a:extLst>
                </a:gridCol>
              </a:tblGrid>
              <a:tr h="499303">
                <a:tc>
                  <a:txBody>
                    <a:bodyPr/>
                    <a:lstStyle/>
                    <a:p>
                      <a:pPr algn="ctr" fontAlgn="ctr"/>
                      <a:r>
                        <a:rPr lang="it-IT" sz="1000" b="1" i="0" u="none" strike="noStrike" dirty="0">
                          <a:solidFill>
                            <a:srgbClr val="000000"/>
                          </a:solidFill>
                          <a:effectLst/>
                          <a:latin typeface="Calibri"/>
                        </a:rPr>
                        <a:t>Misura</a:t>
                      </a:r>
                    </a:p>
                  </a:txBody>
                  <a:tcPr marL="8299" marR="8299" marT="8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dirty="0">
                          <a:solidFill>
                            <a:srgbClr val="000000"/>
                          </a:solidFill>
                          <a:effectLst/>
                          <a:latin typeface="Calibri"/>
                        </a:rPr>
                        <a:t>Totale risorse </a:t>
                      </a:r>
                      <a:r>
                        <a:rPr lang="it-IT" sz="1000" b="1" i="0" u="none" strike="noStrike" dirty="0" err="1">
                          <a:solidFill>
                            <a:srgbClr val="000000"/>
                          </a:solidFill>
                          <a:effectLst/>
                          <a:latin typeface="Calibri"/>
                        </a:rPr>
                        <a:t>disponibilli</a:t>
                      </a:r>
                      <a:endParaRPr lang="it-IT" sz="1000" b="1" i="0" u="none" strike="noStrike" dirty="0">
                        <a:solidFill>
                          <a:srgbClr val="000000"/>
                        </a:solidFill>
                        <a:effectLst/>
                        <a:latin typeface="Calibri"/>
                      </a:endParaRPr>
                    </a:p>
                  </a:txBody>
                  <a:tcPr marL="8299" marR="8299" marT="8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3570">
                <a:tc>
                  <a:txBody>
                    <a:bodyPr/>
                    <a:lstStyle/>
                    <a:p>
                      <a:pPr algn="ctr" fontAlgn="ctr"/>
                      <a:r>
                        <a:rPr lang="it-IT" sz="1000" b="1" i="0" u="none" strike="noStrike" dirty="0">
                          <a:solidFill>
                            <a:srgbClr val="000000"/>
                          </a:solidFill>
                          <a:effectLst/>
                          <a:latin typeface="Calibri"/>
                        </a:rPr>
                        <a:t>Capo 1 - Priorità 1</a:t>
                      </a:r>
                    </a:p>
                  </a:txBody>
                  <a:tcPr marL="8299" marR="8299" marT="8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1" i="0" u="none" strike="noStrike">
                          <a:solidFill>
                            <a:srgbClr val="000000"/>
                          </a:solidFill>
                          <a:effectLst/>
                          <a:latin typeface="Calibri"/>
                        </a:rPr>
                        <a:t> </a:t>
                      </a:r>
                    </a:p>
                  </a:txBody>
                  <a:tcPr marL="8299" marR="8299" marT="8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1.26 innovazione per il settore pesca</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135.000,00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1.29 formazione </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587.000,00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1.32 salute e sicurezza</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497.000,00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1.38 limitazione</a:t>
                      </a:r>
                      <a:r>
                        <a:rPr lang="it-IT" sz="1000" b="0" i="0" u="none" strike="noStrike" baseline="0" dirty="0" smtClean="0">
                          <a:solidFill>
                            <a:srgbClr val="000000"/>
                          </a:solidFill>
                          <a:effectLst/>
                          <a:latin typeface="Calibri"/>
                        </a:rPr>
                        <a:t> all’impatto della pesca</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201.000,00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8051">
                <a:tc>
                  <a:txBody>
                    <a:bodyPr/>
                    <a:lstStyle/>
                    <a:p>
                      <a:pPr algn="l" fontAlgn="b"/>
                      <a:r>
                        <a:rPr lang="it-IT" sz="1000" b="0" i="0" u="none" strike="noStrike" dirty="0">
                          <a:solidFill>
                            <a:srgbClr val="000000"/>
                          </a:solidFill>
                          <a:effectLst/>
                          <a:latin typeface="Calibri"/>
                        </a:rPr>
                        <a:t>Misura 1.41 (Par.1, </a:t>
                      </a:r>
                      <a:r>
                        <a:rPr lang="it-IT" sz="1000" b="0" i="0" u="none" strike="noStrike" dirty="0" err="1">
                          <a:solidFill>
                            <a:srgbClr val="000000"/>
                          </a:solidFill>
                          <a:effectLst/>
                          <a:latin typeface="Calibri"/>
                        </a:rPr>
                        <a:t>lett</a:t>
                      </a:r>
                      <a:r>
                        <a:rPr lang="it-IT" sz="1000" b="0" i="0" u="none" strike="noStrike" dirty="0">
                          <a:solidFill>
                            <a:srgbClr val="000000"/>
                          </a:solidFill>
                          <a:effectLst/>
                          <a:latin typeface="Calibri"/>
                        </a:rPr>
                        <a:t>. a, b e c</a:t>
                      </a:r>
                      <a:r>
                        <a:rPr lang="it-IT" sz="1000" b="0" i="0" u="none" strike="noStrike" dirty="0" smtClean="0">
                          <a:solidFill>
                            <a:srgbClr val="000000"/>
                          </a:solidFill>
                          <a:effectLst/>
                          <a:latin typeface="Calibri"/>
                        </a:rPr>
                        <a:t>.) efficienza </a:t>
                      </a:r>
                      <a:r>
                        <a:rPr lang="it-IT" sz="1000" b="0" i="0" u="none" strike="noStrike" dirty="0" err="1" smtClean="0">
                          <a:solidFill>
                            <a:srgbClr val="000000"/>
                          </a:solidFill>
                          <a:effectLst/>
                          <a:latin typeface="Calibri"/>
                        </a:rPr>
                        <a:t>energ</a:t>
                      </a:r>
                      <a:r>
                        <a:rPr lang="it-IT" sz="1000" b="0" i="0" u="none" strike="noStrike" dirty="0" smtClean="0">
                          <a:solidFill>
                            <a:srgbClr val="000000"/>
                          </a:solidFill>
                          <a:effectLst/>
                          <a:latin typeface="Calibri"/>
                        </a:rPr>
                        <a:t>.</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717.000,00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8051">
                <a:tc>
                  <a:txBody>
                    <a:bodyPr/>
                    <a:lstStyle/>
                    <a:p>
                      <a:pPr algn="l" fontAlgn="b"/>
                      <a:r>
                        <a:rPr lang="it-IT" sz="1000" b="0" i="0" u="none" strike="noStrike" dirty="0">
                          <a:solidFill>
                            <a:srgbClr val="000000"/>
                          </a:solidFill>
                          <a:effectLst/>
                          <a:latin typeface="Calibri"/>
                        </a:rPr>
                        <a:t>Misura 1.41 (Par. 2</a:t>
                      </a:r>
                      <a:r>
                        <a:rPr lang="it-IT" sz="1000" b="0" i="0" u="none" strike="noStrike" dirty="0" smtClean="0">
                          <a:solidFill>
                            <a:srgbClr val="000000"/>
                          </a:solidFill>
                          <a:effectLst/>
                          <a:latin typeface="Calibri"/>
                        </a:rPr>
                        <a:t>) sostituzione</a:t>
                      </a:r>
                      <a:r>
                        <a:rPr lang="it-IT" sz="1000" b="0" i="0" u="none" strike="noStrike" baseline="0" dirty="0" smtClean="0">
                          <a:solidFill>
                            <a:srgbClr val="000000"/>
                          </a:solidFill>
                          <a:effectLst/>
                          <a:latin typeface="Calibri"/>
                        </a:rPr>
                        <a:t> motori</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effectLst/>
                          <a:latin typeface="Calibri"/>
                        </a:rPr>
                        <a:t>236.000,00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1.42 valore aggiunto qualità</a:t>
                      </a:r>
                      <a:r>
                        <a:rPr lang="it-IT" sz="1000" b="0" i="0" u="none" strike="noStrike" baseline="0" dirty="0" smtClean="0">
                          <a:solidFill>
                            <a:srgbClr val="000000"/>
                          </a:solidFill>
                          <a:effectLst/>
                          <a:latin typeface="Calibri"/>
                        </a:rPr>
                        <a:t> dei prodotti</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262.000,00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8051">
                <a:tc>
                  <a:txBody>
                    <a:bodyPr/>
                    <a:lstStyle/>
                    <a:p>
                      <a:pPr algn="l" fontAlgn="b"/>
                      <a:r>
                        <a:rPr lang="it-IT" sz="1000" b="0" i="0" u="none" strike="noStrike" dirty="0">
                          <a:solidFill>
                            <a:srgbClr val="000000"/>
                          </a:solidFill>
                          <a:effectLst/>
                          <a:latin typeface="Calibri"/>
                        </a:rPr>
                        <a:t>Misura 1.43 (Par. 1 e </a:t>
                      </a:r>
                      <a:r>
                        <a:rPr lang="it-IT" sz="1000" b="0" i="0" u="none" strike="noStrike" dirty="0" smtClean="0">
                          <a:solidFill>
                            <a:srgbClr val="000000"/>
                          </a:solidFill>
                          <a:effectLst/>
                          <a:latin typeface="Calibri"/>
                        </a:rPr>
                        <a:t>3)</a:t>
                      </a:r>
                      <a:r>
                        <a:rPr lang="it-IT" sz="1000" b="0" i="0" u="none" strike="noStrike" baseline="0" dirty="0" smtClean="0">
                          <a:solidFill>
                            <a:srgbClr val="000000"/>
                          </a:solidFill>
                          <a:effectLst/>
                          <a:latin typeface="Calibri"/>
                        </a:rPr>
                        <a:t> porti e luoghi di sbarco</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846.000,00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8051">
                <a:tc>
                  <a:txBody>
                    <a:bodyPr/>
                    <a:lstStyle/>
                    <a:p>
                      <a:pPr algn="l" fontAlgn="b"/>
                      <a:r>
                        <a:rPr lang="it-IT" sz="1000" b="0" i="0" u="none" strike="noStrike" dirty="0">
                          <a:solidFill>
                            <a:srgbClr val="000000"/>
                          </a:solidFill>
                          <a:effectLst/>
                          <a:latin typeface="Calibri"/>
                        </a:rPr>
                        <a:t>Misura 1.44 (Par. 1, </a:t>
                      </a:r>
                      <a:r>
                        <a:rPr lang="it-IT" sz="1000" b="0" i="0" u="none" strike="noStrike" dirty="0" err="1">
                          <a:solidFill>
                            <a:srgbClr val="000000"/>
                          </a:solidFill>
                          <a:effectLst/>
                          <a:latin typeface="Calibri"/>
                        </a:rPr>
                        <a:t>lett</a:t>
                      </a:r>
                      <a:r>
                        <a:rPr lang="it-IT" sz="1000" b="0" i="0" u="none" strike="noStrike" dirty="0">
                          <a:solidFill>
                            <a:srgbClr val="000000"/>
                          </a:solidFill>
                          <a:effectLst/>
                          <a:latin typeface="Calibri"/>
                        </a:rPr>
                        <a:t>. a, art.29) </a:t>
                      </a:r>
                      <a:r>
                        <a:rPr lang="it-IT" sz="1000" b="0" i="0" u="none" strike="noStrike" dirty="0" smtClean="0">
                          <a:solidFill>
                            <a:srgbClr val="000000"/>
                          </a:solidFill>
                          <a:effectLst/>
                          <a:latin typeface="Calibri"/>
                        </a:rPr>
                        <a:t>formazione </a:t>
                      </a:r>
                      <a:r>
                        <a:rPr lang="it-IT" sz="1000" b="0" i="0" u="none" strike="noStrike" dirty="0" err="1" smtClean="0">
                          <a:solidFill>
                            <a:srgbClr val="000000"/>
                          </a:solidFill>
                          <a:effectLst/>
                          <a:latin typeface="Calibri"/>
                        </a:rPr>
                        <a:t>a.i.</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169.000,00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570">
                <a:tc>
                  <a:txBody>
                    <a:bodyPr/>
                    <a:lstStyle/>
                    <a:p>
                      <a:pPr algn="l" fontAlgn="b"/>
                      <a:r>
                        <a:rPr lang="it-IT" sz="1000" b="1" i="0" u="none" strike="noStrike" dirty="0">
                          <a:solidFill>
                            <a:srgbClr val="000000"/>
                          </a:solidFill>
                          <a:effectLst/>
                          <a:latin typeface="Calibri"/>
                        </a:rPr>
                        <a:t>Totale Capo 1 - Priorità 1</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3.650.000,00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8051">
                <a:tc>
                  <a:txBody>
                    <a:bodyPr/>
                    <a:lstStyle/>
                    <a:p>
                      <a:pPr algn="l" fontAlgn="b"/>
                      <a:r>
                        <a:rPr lang="it-IT" sz="1000" b="1" i="0" u="none" strike="noStrike" dirty="0">
                          <a:solidFill>
                            <a:srgbClr val="000000"/>
                          </a:solidFill>
                          <a:effectLst/>
                          <a:latin typeface="Calibri"/>
                        </a:rPr>
                        <a:t> </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0" u="none" strike="noStrike">
                          <a:solidFill>
                            <a:srgbClr val="000000"/>
                          </a:solidFill>
                          <a:effectLst/>
                          <a:latin typeface="Calibri"/>
                        </a:rPr>
                        <a:t> </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3570">
                <a:tc>
                  <a:txBody>
                    <a:bodyPr/>
                    <a:lstStyle/>
                    <a:p>
                      <a:pPr algn="ctr" fontAlgn="ctr"/>
                      <a:r>
                        <a:rPr lang="it-IT" sz="1000" b="1" i="0" u="none" strike="noStrike" dirty="0">
                          <a:solidFill>
                            <a:srgbClr val="000000"/>
                          </a:solidFill>
                          <a:effectLst/>
                          <a:latin typeface="Calibri"/>
                        </a:rPr>
                        <a:t>Capo 2 - Priorità 2</a:t>
                      </a:r>
                    </a:p>
                  </a:txBody>
                  <a:tcPr marL="8299" marR="8299" marT="8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Calibri"/>
                        </a:rPr>
                        <a:t> </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8051">
                <a:tc>
                  <a:txBody>
                    <a:bodyPr/>
                    <a:lstStyle/>
                    <a:p>
                      <a:pPr algn="l" fontAlgn="b"/>
                      <a:r>
                        <a:rPr lang="it-IT" sz="1000" b="0" i="0" u="none" strike="noStrike" dirty="0">
                          <a:solidFill>
                            <a:srgbClr val="000000"/>
                          </a:solidFill>
                          <a:effectLst/>
                          <a:latin typeface="Calibri"/>
                        </a:rPr>
                        <a:t>Misura 2.48 (par.1 </a:t>
                      </a:r>
                      <a:r>
                        <a:rPr lang="it-IT" sz="1000" b="0" i="0" u="none" strike="noStrike" dirty="0" err="1">
                          <a:solidFill>
                            <a:srgbClr val="000000"/>
                          </a:solidFill>
                          <a:effectLst/>
                          <a:latin typeface="Calibri"/>
                        </a:rPr>
                        <a:t>lett</a:t>
                      </a:r>
                      <a:r>
                        <a:rPr lang="it-IT" sz="1000" b="0" i="0" u="none" strike="noStrike" dirty="0">
                          <a:solidFill>
                            <a:srgbClr val="000000"/>
                          </a:solidFill>
                          <a:effectLst/>
                          <a:latin typeface="Calibri"/>
                        </a:rPr>
                        <a:t>. a, b, c, d, f, g, h.) </a:t>
                      </a:r>
                      <a:r>
                        <a:rPr lang="it-IT" sz="1000" b="0" i="0" u="none" strike="noStrike" dirty="0" err="1" smtClean="0">
                          <a:solidFill>
                            <a:srgbClr val="000000"/>
                          </a:solidFill>
                          <a:effectLst/>
                          <a:latin typeface="Calibri"/>
                        </a:rPr>
                        <a:t>acquacolt</a:t>
                      </a:r>
                      <a:r>
                        <a:rPr lang="it-IT" sz="1000" b="0" i="0" u="none" strike="noStrike" dirty="0" smtClean="0">
                          <a:solidFill>
                            <a:srgbClr val="000000"/>
                          </a:solidFill>
                          <a:effectLst/>
                          <a:latin typeface="Calibri"/>
                        </a:rPr>
                        <a:t>.</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000000"/>
                          </a:solidFill>
                          <a:effectLst/>
                          <a:latin typeface="Calibri"/>
                        </a:rPr>
                        <a:t>5.390.000,00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8051">
                <a:tc>
                  <a:txBody>
                    <a:bodyPr/>
                    <a:lstStyle/>
                    <a:p>
                      <a:pPr algn="l" fontAlgn="b"/>
                      <a:r>
                        <a:rPr lang="it-IT" sz="1000" b="0" i="0" u="none" strike="noStrike" dirty="0">
                          <a:solidFill>
                            <a:srgbClr val="000000"/>
                          </a:solidFill>
                          <a:effectLst/>
                          <a:latin typeface="Calibri"/>
                        </a:rPr>
                        <a:t>Misura 2.48 (Par.1 </a:t>
                      </a:r>
                      <a:r>
                        <a:rPr lang="it-IT" sz="1000" b="0" i="0" u="none" strike="noStrike" dirty="0" err="1">
                          <a:solidFill>
                            <a:srgbClr val="000000"/>
                          </a:solidFill>
                          <a:effectLst/>
                          <a:latin typeface="Calibri"/>
                        </a:rPr>
                        <a:t>lett</a:t>
                      </a:r>
                      <a:r>
                        <a:rPr lang="it-IT" sz="1000" b="0" i="0" u="none" strike="noStrike" dirty="0">
                          <a:solidFill>
                            <a:srgbClr val="000000"/>
                          </a:solidFill>
                          <a:effectLst/>
                          <a:latin typeface="Calibri"/>
                        </a:rPr>
                        <a:t>. e, i, j</a:t>
                      </a:r>
                      <a:r>
                        <a:rPr lang="it-IT" sz="1000" b="0" i="0" u="none" strike="noStrike" dirty="0" smtClean="0">
                          <a:solidFill>
                            <a:srgbClr val="000000"/>
                          </a:solidFill>
                          <a:effectLst/>
                          <a:latin typeface="Calibri"/>
                        </a:rPr>
                        <a:t>.) riduzione impatto </a:t>
                      </a:r>
                      <a:r>
                        <a:rPr lang="it-IT" sz="1000" b="0" i="0" u="none" strike="noStrike" dirty="0" err="1" smtClean="0">
                          <a:solidFill>
                            <a:srgbClr val="000000"/>
                          </a:solidFill>
                          <a:effectLst/>
                          <a:latin typeface="Calibri"/>
                        </a:rPr>
                        <a:t>acq</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000" b="1" i="0" u="none" strike="noStrike">
                          <a:solidFill>
                            <a:srgbClr val="000000"/>
                          </a:solidFill>
                          <a:effectLst/>
                          <a:latin typeface="Calibri"/>
                        </a:rPr>
                        <a:t>377.000,00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2.49 servizi</a:t>
                      </a:r>
                      <a:r>
                        <a:rPr lang="it-IT" sz="1000" b="0" i="0" u="none" strike="noStrike" baseline="0" dirty="0" smtClean="0">
                          <a:solidFill>
                            <a:srgbClr val="000000"/>
                          </a:solidFill>
                          <a:effectLst/>
                          <a:latin typeface="Calibri"/>
                        </a:rPr>
                        <a:t> di gestione e consulenza imprese</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158.000,00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2.50 formazione in acquacoltura</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141.000,00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8051">
                <a:tc>
                  <a:txBody>
                    <a:bodyPr/>
                    <a:lstStyle/>
                    <a:p>
                      <a:pPr algn="l" fontAlgn="b"/>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2.54 prestazione di servizi ambientali</a:t>
                      </a:r>
                      <a:endParaRPr lang="it-IT" sz="1000" b="0" i="0" u="none" strike="noStrike" dirty="0">
                        <a:solidFill>
                          <a:srgbClr val="000000"/>
                        </a:solidFill>
                        <a:effectLst/>
                        <a:latin typeface="Calibri"/>
                      </a:endParaRP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158.532,00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3570">
                <a:tc>
                  <a:txBody>
                    <a:bodyPr/>
                    <a:lstStyle/>
                    <a:p>
                      <a:pPr algn="l" fontAlgn="b"/>
                      <a:r>
                        <a:rPr lang="it-IT" sz="1000" b="1" i="0" u="none" strike="noStrike">
                          <a:solidFill>
                            <a:srgbClr val="000000"/>
                          </a:solidFill>
                          <a:effectLst/>
                          <a:latin typeface="Calibri"/>
                        </a:rPr>
                        <a:t>Totale Capo 2 - Priorità 2</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6.224.532,00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8051">
                <a:tc>
                  <a:txBody>
                    <a:bodyPr/>
                    <a:lstStyle/>
                    <a:p>
                      <a:pPr algn="l" fontAlgn="b"/>
                      <a:r>
                        <a:rPr lang="it-IT" sz="1000" b="1" i="0" u="none" strike="noStrike">
                          <a:solidFill>
                            <a:srgbClr val="000000"/>
                          </a:solidFill>
                          <a:effectLst/>
                          <a:latin typeface="Calibri"/>
                        </a:rPr>
                        <a:t> </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0" u="none" strike="noStrike">
                          <a:solidFill>
                            <a:srgbClr val="000000"/>
                          </a:solidFill>
                          <a:effectLst/>
                          <a:latin typeface="Calibri"/>
                        </a:rPr>
                        <a:t> </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73570">
                <a:tc>
                  <a:txBody>
                    <a:bodyPr/>
                    <a:lstStyle/>
                    <a:p>
                      <a:pPr algn="ctr" fontAlgn="ctr"/>
                      <a:r>
                        <a:rPr lang="it-IT" sz="1000" b="1" i="0" u="none" strike="noStrike" dirty="0">
                          <a:solidFill>
                            <a:srgbClr val="000000"/>
                          </a:solidFill>
                          <a:effectLst/>
                          <a:latin typeface="Calibri"/>
                        </a:rPr>
                        <a:t>Capo 4 - Priorità 5</a:t>
                      </a:r>
                    </a:p>
                  </a:txBody>
                  <a:tcPr marL="8299" marR="8299" marT="8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0" u="none" strike="noStrike">
                          <a:solidFill>
                            <a:srgbClr val="000000"/>
                          </a:solidFill>
                          <a:effectLst/>
                          <a:latin typeface="Calibri"/>
                        </a:rPr>
                        <a:t> </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8051">
                <a:tc>
                  <a:txBody>
                    <a:bodyPr/>
                    <a:lstStyle/>
                    <a:p>
                      <a:pPr algn="l" fontAlgn="ctr"/>
                      <a:r>
                        <a:rPr lang="it-IT" sz="1000" b="0" i="0" u="none" strike="noStrike" dirty="0">
                          <a:solidFill>
                            <a:srgbClr val="000000"/>
                          </a:solidFill>
                          <a:effectLst/>
                          <a:latin typeface="Calibri"/>
                        </a:rPr>
                        <a:t>Misura </a:t>
                      </a:r>
                      <a:r>
                        <a:rPr lang="it-IT" sz="1000" b="0" i="0" u="none" strike="noStrike" dirty="0" smtClean="0">
                          <a:solidFill>
                            <a:srgbClr val="000000"/>
                          </a:solidFill>
                          <a:effectLst/>
                          <a:latin typeface="Calibri"/>
                        </a:rPr>
                        <a:t>5.69 trasformazione</a:t>
                      </a:r>
                      <a:r>
                        <a:rPr lang="it-IT" sz="1000" b="0" i="0" u="none" strike="noStrike" baseline="0" dirty="0" smtClean="0">
                          <a:solidFill>
                            <a:srgbClr val="000000"/>
                          </a:solidFill>
                          <a:effectLst/>
                          <a:latin typeface="Calibri"/>
                        </a:rPr>
                        <a:t> </a:t>
                      </a:r>
                      <a:endParaRPr lang="it-IT" sz="1000" b="0" i="0" u="none" strike="noStrike" dirty="0">
                        <a:solidFill>
                          <a:srgbClr val="000000"/>
                        </a:solidFill>
                        <a:effectLst/>
                        <a:latin typeface="Calibri"/>
                      </a:endParaRPr>
                    </a:p>
                  </a:txBody>
                  <a:tcPr marL="8299" marR="8299" marT="8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750.000,00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3570">
                <a:tc>
                  <a:txBody>
                    <a:bodyPr/>
                    <a:lstStyle/>
                    <a:p>
                      <a:pPr algn="l" fontAlgn="b"/>
                      <a:r>
                        <a:rPr lang="it-IT" sz="1000" b="1" i="0" u="none" strike="noStrike">
                          <a:solidFill>
                            <a:srgbClr val="000000"/>
                          </a:solidFill>
                          <a:effectLst/>
                          <a:latin typeface="Calibri"/>
                        </a:rPr>
                        <a:t>Totale Capo 4 - Priorità 5</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a:solidFill>
                            <a:srgbClr val="000000"/>
                          </a:solidFill>
                          <a:effectLst/>
                          <a:latin typeface="Calibri"/>
                        </a:rPr>
                        <a:t>750.000,00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68051">
                <a:tc>
                  <a:txBody>
                    <a:bodyPr/>
                    <a:lstStyle/>
                    <a:p>
                      <a:pPr algn="l" fontAlgn="b"/>
                      <a:r>
                        <a:rPr lang="it-IT" sz="1000" b="1" i="0" u="none" strike="noStrike">
                          <a:solidFill>
                            <a:srgbClr val="000000"/>
                          </a:solidFill>
                          <a:effectLst/>
                          <a:latin typeface="Calibri"/>
                        </a:rPr>
                        <a:t>Totale </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000" b="1" i="0" u="none" strike="noStrike" dirty="0">
                          <a:solidFill>
                            <a:srgbClr val="000000"/>
                          </a:solidFill>
                          <a:effectLst/>
                          <a:latin typeface="Calibri"/>
                        </a:rPr>
                        <a:t>10.624.532,00</a:t>
                      </a:r>
                    </a:p>
                  </a:txBody>
                  <a:tcPr marL="8299" marR="8299" marT="82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5" name="CasellaDiTesto 4"/>
          <p:cNvSpPr txBox="1"/>
          <p:nvPr/>
        </p:nvSpPr>
        <p:spPr>
          <a:xfrm>
            <a:off x="1181003" y="1374876"/>
            <a:ext cx="2332495" cy="923330"/>
          </a:xfrm>
          <a:prstGeom prst="rect">
            <a:avLst/>
          </a:prstGeom>
          <a:noFill/>
        </p:spPr>
        <p:txBody>
          <a:bodyPr wrap="square" rtlCol="0">
            <a:spAutoFit/>
          </a:bodyPr>
          <a:lstStyle/>
          <a:p>
            <a:r>
              <a:rPr lang="it-IT" dirty="0" smtClean="0"/>
              <a:t>Vengono aperte complessivamente 15 Misure</a:t>
            </a:r>
            <a:endParaRPr lang="it-IT" dirty="0"/>
          </a:p>
        </p:txBody>
      </p:sp>
      <p:sp>
        <p:nvSpPr>
          <p:cNvPr id="6" name="Freccia angolare in su 5"/>
          <p:cNvSpPr/>
          <p:nvPr/>
        </p:nvSpPr>
        <p:spPr>
          <a:xfrm rot="5400000">
            <a:off x="1465883" y="2674375"/>
            <a:ext cx="1580824" cy="11856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p:cNvSpPr txBox="1">
            <a:spLocks/>
          </p:cNvSpPr>
          <p:nvPr/>
        </p:nvSpPr>
        <p:spPr>
          <a:xfrm>
            <a:off x="0" y="1"/>
            <a:ext cx="12192000" cy="720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latin typeface="+mn-lt"/>
                <a:ea typeface="+mn-ea"/>
                <a:cs typeface="+mn-cs"/>
              </a:rPr>
              <a:t>INFORMAZIONI GENERALI</a:t>
            </a:r>
            <a:endParaRPr lang="it-IT" sz="3600" b="1" dirty="0">
              <a:latin typeface="+mn-lt"/>
              <a:ea typeface="+mn-ea"/>
              <a:cs typeface="+mn-cs"/>
            </a:endParaRPr>
          </a:p>
        </p:txBody>
      </p:sp>
    </p:spTree>
    <p:extLst>
      <p:ext uri="{BB962C8B-B14F-4D97-AF65-F5344CB8AC3E}">
        <p14:creationId xmlns:p14="http://schemas.microsoft.com/office/powerpoint/2010/main" val="588792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D.lgs. n. 159/2011 – Codice Antimafia </a:t>
            </a:r>
          </a:p>
          <a:p>
            <a:pPr algn="ctr"/>
            <a:r>
              <a:rPr lang="it-IT" dirty="0"/>
              <a:t>Procedimento per rilascio di comunicazione antimafia </a:t>
            </a:r>
          </a:p>
          <a:p>
            <a:pPr algn="ctr"/>
            <a:r>
              <a:rPr lang="it-IT" dirty="0"/>
              <a:t>Artt. 89 e 99 co. 2 bis </a:t>
            </a:r>
            <a:endParaRPr lang="it-IT" dirty="0" smtClean="0"/>
          </a:p>
          <a:p>
            <a:pPr algn="just"/>
            <a:r>
              <a:rPr lang="it-IT" dirty="0" smtClean="0"/>
              <a:t>Autocertificazione (art. 89): la dichiarazione sostitutiva dell’assenza di cause di decadenza, sospensione, divieto di cui all’art. 67 D.lgs. 159/2011 è equiparata alla comunicazione antimafia. In tali casi, gli enti pubblici/stazioni appaltanti potranno acquisire dal soggetto interessato (persona fisica o società) al rilascio della comunicazione antimafia la dichiarazione sostitutiva di assenza delle cause di decadenza, sospensione, divieto dell’art. 67. </a:t>
            </a:r>
            <a:endParaRPr lang="it-IT" dirty="0"/>
          </a:p>
          <a:p>
            <a:pPr algn="just"/>
            <a:endParaRPr lang="it-IT" dirty="0"/>
          </a:p>
          <a:p>
            <a:endParaRPr lang="it-IT" dirty="0"/>
          </a:p>
        </p:txBody>
      </p:sp>
    </p:spTree>
    <p:extLst>
      <p:ext uri="{BB962C8B-B14F-4D97-AF65-F5344CB8AC3E}">
        <p14:creationId xmlns:p14="http://schemas.microsoft.com/office/powerpoint/2010/main" val="2534670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D.lgs. n. 159/2011 – Codice </a:t>
            </a:r>
            <a:r>
              <a:rPr lang="it-IT" b="1" dirty="0" smtClean="0"/>
              <a:t>Antimafia</a:t>
            </a:r>
          </a:p>
          <a:p>
            <a:pPr algn="ctr"/>
            <a:endParaRPr lang="it-IT" b="1" dirty="0"/>
          </a:p>
          <a:p>
            <a:pPr algn="ctr"/>
            <a:endParaRPr lang="it-IT" b="1" dirty="0" smtClean="0"/>
          </a:p>
          <a:p>
            <a:pPr algn="just"/>
            <a:r>
              <a:rPr lang="it-IT" dirty="0" smtClean="0"/>
              <a:t>Le comunicazioni antimafia hanno una validità di 6 mesi dalla data di acquisizione </a:t>
            </a:r>
            <a:endParaRPr lang="it-IT" dirty="0"/>
          </a:p>
          <a:p>
            <a:pPr algn="ctr"/>
            <a:endParaRPr lang="it-IT" dirty="0"/>
          </a:p>
        </p:txBody>
      </p:sp>
    </p:spTree>
    <p:extLst>
      <p:ext uri="{BB962C8B-B14F-4D97-AF65-F5344CB8AC3E}">
        <p14:creationId xmlns:p14="http://schemas.microsoft.com/office/powerpoint/2010/main" val="2201305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D.lgs. n. 159/2011 – Codice </a:t>
            </a:r>
            <a:r>
              <a:rPr lang="it-IT" b="1" dirty="0" smtClean="0"/>
              <a:t>Antimafia</a:t>
            </a:r>
          </a:p>
          <a:p>
            <a:pPr algn="just"/>
            <a:endParaRPr lang="it-IT" dirty="0" smtClean="0"/>
          </a:p>
          <a:p>
            <a:pPr algn="just"/>
            <a:r>
              <a:rPr lang="it-IT" dirty="0" smtClean="0"/>
              <a:t>l’informazione antimafia attesta, oltre a quanto già previsto dalla comunicazione antimafia (sussistenza o meno delle cause di decadenza, sospensione, divieto) anche l’eventuale esistenza di tentativi infiltrazioni mafiosa tendenti a condizionare le scelte e gli indirizzi delle società o imprese interessate;</a:t>
            </a:r>
          </a:p>
          <a:p>
            <a:pPr algn="just"/>
            <a:r>
              <a:rPr lang="it-IT" dirty="0" smtClean="0"/>
              <a:t>art. 83 co. 3: non serve e non va richiesta informazione antimafia per le erogazioni il cui valore complessivo non superi € 150.000.</a:t>
            </a:r>
            <a:endParaRPr lang="it-IT" dirty="0"/>
          </a:p>
          <a:p>
            <a:pPr algn="ctr"/>
            <a:endParaRPr lang="it-IT" dirty="0"/>
          </a:p>
        </p:txBody>
      </p:sp>
    </p:spTree>
    <p:extLst>
      <p:ext uri="{BB962C8B-B14F-4D97-AF65-F5344CB8AC3E}">
        <p14:creationId xmlns:p14="http://schemas.microsoft.com/office/powerpoint/2010/main" val="3618136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p:txBody>
          <a:bodyPr>
            <a:normAutofit/>
          </a:bodyPr>
          <a:lstStyle/>
          <a:p>
            <a:pPr marL="0" indent="0" algn="ctr">
              <a:buNone/>
            </a:pPr>
            <a:r>
              <a:rPr lang="it-IT" b="1" dirty="0"/>
              <a:t>D.lgs. n. 159/2011 – Codice </a:t>
            </a:r>
            <a:r>
              <a:rPr lang="it-IT" b="1" dirty="0" smtClean="0"/>
              <a:t>Antimafia</a:t>
            </a:r>
          </a:p>
          <a:p>
            <a:pPr algn="just"/>
            <a:r>
              <a:rPr lang="it-IT" b="1" dirty="0" smtClean="0"/>
              <a:t>in realtà cfr. Sentenza Consiglio di Stato, sez. III, n. 3300/2016 </a:t>
            </a:r>
            <a:r>
              <a:rPr lang="it-IT" dirty="0" smtClean="0"/>
              <a:t>che ha stabilito il principio, ormai generalizzato, che </a:t>
            </a:r>
            <a:r>
              <a:rPr lang="it-IT" u="sng" dirty="0" smtClean="0"/>
              <a:t>la pubblica amministrazione può richiedere la certificazione antimafia anche quando i valori economici non superano le soglie di legge, cioè quando sono sotto limite minimo di € 150.000</a:t>
            </a:r>
            <a:r>
              <a:rPr lang="it-IT" dirty="0" smtClean="0"/>
              <a:t>.</a:t>
            </a:r>
          </a:p>
          <a:p>
            <a:pPr algn="just"/>
            <a:r>
              <a:rPr lang="it-IT" dirty="0" smtClean="0"/>
              <a:t>Caso deciso dal </a:t>
            </a:r>
            <a:r>
              <a:rPr lang="it-IT" dirty="0" err="1" smtClean="0"/>
              <a:t>C.d.S</a:t>
            </a:r>
            <a:r>
              <a:rPr lang="it-IT" dirty="0" smtClean="0"/>
              <a:t>.: </a:t>
            </a:r>
            <a:r>
              <a:rPr lang="it-IT" dirty="0" err="1" smtClean="0"/>
              <a:t>interdittiva</a:t>
            </a:r>
            <a:r>
              <a:rPr lang="it-IT" dirty="0" smtClean="0"/>
              <a:t> antimafia a carico di impresa agricola che si era aggiudicata un finanziamento pubblico di € 130.000</a:t>
            </a:r>
          </a:p>
          <a:p>
            <a:pPr algn="just"/>
            <a:r>
              <a:rPr lang="it-IT" dirty="0" smtClean="0"/>
              <a:t>Non è richiesta certificazione antimafia per domande che prevedono contributo pubblico complessivo inferiore ad € 5.000</a:t>
            </a:r>
          </a:p>
          <a:p>
            <a:pPr algn="just"/>
            <a:endParaRPr lang="it-IT" dirty="0" smtClean="0"/>
          </a:p>
          <a:p>
            <a:pPr algn="just"/>
            <a:endParaRPr lang="it-IT" b="1" dirty="0"/>
          </a:p>
        </p:txBody>
      </p:sp>
    </p:spTree>
    <p:extLst>
      <p:ext uri="{BB962C8B-B14F-4D97-AF65-F5344CB8AC3E}">
        <p14:creationId xmlns:p14="http://schemas.microsoft.com/office/powerpoint/2010/main" val="4283685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D.lgs. n. 159/2011 – Codice </a:t>
            </a:r>
            <a:r>
              <a:rPr lang="it-IT" b="1" dirty="0" smtClean="0"/>
              <a:t>Antimafia</a:t>
            </a:r>
          </a:p>
          <a:p>
            <a:pPr algn="just"/>
            <a:r>
              <a:rPr lang="it-IT" b="1" dirty="0" smtClean="0"/>
              <a:t>Informazione antimafia: </a:t>
            </a:r>
            <a:r>
              <a:rPr lang="it-IT" dirty="0" smtClean="0"/>
              <a:t>l’ente pubblico acquisisce:</a:t>
            </a:r>
          </a:p>
          <a:p>
            <a:pPr algn="just"/>
            <a:r>
              <a:rPr lang="it-IT" b="1" dirty="0"/>
              <a:t>a</a:t>
            </a:r>
            <a:r>
              <a:rPr lang="it-IT" b="1" dirty="0" smtClean="0"/>
              <a:t>) </a:t>
            </a:r>
            <a:r>
              <a:rPr lang="it-IT" dirty="0" smtClean="0"/>
              <a:t>copia integrale della visura camerale aggiornata con l’attuale compagine societaria contenente tutti i componenti dell’art. 85, oppure, la dichiarazione sostitutiva del certificato di iscrizione alla Camera di Commercio redatta dal rappresentante legale e contenente le medesime indicazioni; </a:t>
            </a:r>
          </a:p>
          <a:p>
            <a:pPr algn="just"/>
            <a:r>
              <a:rPr lang="it-IT" b="1" dirty="0" smtClean="0"/>
              <a:t>b) </a:t>
            </a:r>
            <a:r>
              <a:rPr lang="it-IT" dirty="0" smtClean="0"/>
              <a:t>dichiarazione sostitutiva riferita ai familiari conviventi, maggiorenni, residenti nel territorio dello Stato, dei soggetti titolari di incarichi rilevanti nella compagnia di impresa</a:t>
            </a:r>
          </a:p>
          <a:p>
            <a:pPr algn="ctr"/>
            <a:endParaRPr lang="it-IT" b="1" dirty="0"/>
          </a:p>
          <a:p>
            <a:pPr algn="ctr"/>
            <a:endParaRPr lang="it-IT" dirty="0"/>
          </a:p>
        </p:txBody>
      </p:sp>
    </p:spTree>
    <p:extLst>
      <p:ext uri="{BB962C8B-B14F-4D97-AF65-F5344CB8AC3E}">
        <p14:creationId xmlns:p14="http://schemas.microsoft.com/office/powerpoint/2010/main" val="2696092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D.lgs. n. 159/2011 – Codice </a:t>
            </a:r>
            <a:r>
              <a:rPr lang="it-IT" b="1" dirty="0" smtClean="0"/>
              <a:t>Antimafia</a:t>
            </a:r>
          </a:p>
          <a:p>
            <a:pPr algn="just">
              <a:buFontTx/>
              <a:buChar char="-"/>
            </a:pPr>
            <a:r>
              <a:rPr lang="it-IT" dirty="0" smtClean="0"/>
              <a:t>Le informazioni antimafia hanno validità di 12 mesi dalla data di acquisizione;</a:t>
            </a:r>
          </a:p>
          <a:p>
            <a:pPr marL="114300" indent="0" algn="just">
              <a:buNone/>
            </a:pPr>
            <a:endParaRPr lang="it-IT" dirty="0" smtClean="0"/>
          </a:p>
          <a:p>
            <a:pPr algn="just">
              <a:buFontTx/>
              <a:buChar char="-"/>
            </a:pPr>
            <a:r>
              <a:rPr lang="it-IT" dirty="0" smtClean="0"/>
              <a:t> ciascuno dei soggetti di cui all’art. 85 (cioè titolari di incarichi rilevanti nella compagine di impresa) deve compilare la dichiarazione sostitutiva inerente ai propri familiari conviventi maggiorenni (art. 85 comma 3)</a:t>
            </a:r>
          </a:p>
          <a:p>
            <a:pPr algn="just">
              <a:buFontTx/>
              <a:buChar char="-"/>
            </a:pPr>
            <a:endParaRPr lang="it-IT" dirty="0" smtClean="0"/>
          </a:p>
          <a:p>
            <a:pPr algn="just">
              <a:buFontTx/>
              <a:buChar char="-"/>
            </a:pPr>
            <a:endParaRPr lang="it-IT" dirty="0"/>
          </a:p>
        </p:txBody>
      </p:sp>
    </p:spTree>
    <p:extLst>
      <p:ext uri="{BB962C8B-B14F-4D97-AF65-F5344CB8AC3E}">
        <p14:creationId xmlns:p14="http://schemas.microsoft.com/office/powerpoint/2010/main" val="2787283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endParaRPr lang="it-IT" dirty="0"/>
          </a:p>
        </p:txBody>
      </p:sp>
      <p:sp>
        <p:nvSpPr>
          <p:cNvPr id="4" name="Segnaposto contenuto 3"/>
          <p:cNvSpPr>
            <a:spLocks noGrp="1"/>
          </p:cNvSpPr>
          <p:nvPr>
            <p:ph idx="1"/>
          </p:nvPr>
        </p:nvSpPr>
        <p:spPr>
          <a:xfrm>
            <a:off x="637946" y="988724"/>
            <a:ext cx="10715854" cy="5326934"/>
          </a:xfrm>
        </p:spPr>
        <p:txBody>
          <a:bodyPr>
            <a:normAutofit fontScale="32500" lnSpcReduction="20000"/>
          </a:bodyPr>
          <a:lstStyle/>
          <a:p>
            <a:pPr marL="114300" indent="0" algn="ctr">
              <a:buNone/>
            </a:pPr>
            <a:r>
              <a:rPr lang="it-IT" sz="5400" dirty="0"/>
              <a:t> </a:t>
            </a:r>
            <a:r>
              <a:rPr lang="it-IT" sz="5400" b="1" dirty="0"/>
              <a:t>D.lgs. </a:t>
            </a:r>
            <a:r>
              <a:rPr lang="it-IT" sz="5400" b="1" dirty="0" smtClean="0"/>
              <a:t>n. </a:t>
            </a:r>
            <a:r>
              <a:rPr lang="it-IT" sz="5400" b="1" dirty="0"/>
              <a:t>159/2011 </a:t>
            </a:r>
            <a:r>
              <a:rPr lang="it-IT" sz="5400" b="1" dirty="0" smtClean="0"/>
              <a:t>art. 85 Codice Antimafia </a:t>
            </a:r>
            <a:endParaRPr lang="it-IT" sz="5400" b="1" dirty="0"/>
          </a:p>
          <a:p>
            <a:pPr marL="114300" indent="0" algn="just">
              <a:buNone/>
            </a:pPr>
            <a:endParaRPr lang="it-IT" sz="4900" dirty="0" smtClean="0"/>
          </a:p>
          <a:p>
            <a:pPr marL="114300" indent="0" algn="just">
              <a:buNone/>
            </a:pPr>
            <a:r>
              <a:rPr lang="it-IT" sz="4900" b="1" dirty="0" smtClean="0"/>
              <a:t>SOGGETTI SOTTOPOSTI A VERIFICA ANTIMAFIA </a:t>
            </a:r>
            <a:r>
              <a:rPr lang="it-IT" sz="4900" dirty="0" smtClean="0"/>
              <a:t>: Documentazione antimafia a carico di:</a:t>
            </a:r>
          </a:p>
          <a:p>
            <a:pPr algn="just">
              <a:buFont typeface="Arial" panose="020B0604020202020204" pitchFamily="34" charset="0"/>
              <a:buChar char="•"/>
            </a:pPr>
            <a:r>
              <a:rPr lang="it-IT" sz="4900" dirty="0" smtClean="0"/>
              <a:t> imprese individuali: titolare dell’impresa e/o direttore tecnico (se previsto), familiari conviventi</a:t>
            </a:r>
          </a:p>
          <a:p>
            <a:pPr algn="just">
              <a:buFont typeface="Arial" panose="020B0604020202020204" pitchFamily="34" charset="0"/>
              <a:buChar char="•"/>
            </a:pPr>
            <a:r>
              <a:rPr lang="it-IT" sz="4900" dirty="0" smtClean="0"/>
              <a:t>associazioni: legale rappresentante e familiari conviventi</a:t>
            </a:r>
          </a:p>
          <a:p>
            <a:pPr algn="just">
              <a:buFont typeface="Arial" panose="020B0604020202020204" pitchFamily="34" charset="0"/>
              <a:buChar char="•"/>
            </a:pPr>
            <a:r>
              <a:rPr lang="it-IT" sz="4900" dirty="0" smtClean="0"/>
              <a:t>società di capitali: legale rappresentante, amministratori, direttore tecnico (se previsto), sindaci, socio di maggioranza (nelle società con un numero di soci pari o inferiore a 4), socio (in caso di società unipersonale), sindaco e soggetti che svolgono i compiti di vigilanza di cui all’art. 6, comma 1, </a:t>
            </a:r>
            <a:r>
              <a:rPr lang="it-IT" sz="4900" dirty="0" err="1" smtClean="0"/>
              <a:t>lett</a:t>
            </a:r>
            <a:r>
              <a:rPr lang="it-IT" sz="4900" dirty="0" smtClean="0"/>
              <a:t>.- b) d.lgs. 231/2001; familiari conviventi; </a:t>
            </a:r>
          </a:p>
          <a:p>
            <a:pPr algn="just">
              <a:buFont typeface="Arial" panose="020B0604020202020204" pitchFamily="34" charset="0"/>
              <a:buChar char="•"/>
            </a:pPr>
            <a:r>
              <a:rPr lang="it-IT" sz="4900" dirty="0" smtClean="0"/>
              <a:t> società semplice e in nome collettivo: tutti i soci, direttore tecnico (se previsto), familiari conviventi; </a:t>
            </a:r>
          </a:p>
          <a:p>
            <a:pPr algn="just">
              <a:buFont typeface="Arial" panose="020B0604020202020204" pitchFamily="34" charset="0"/>
              <a:buChar char="•"/>
            </a:pPr>
            <a:r>
              <a:rPr lang="it-IT" sz="4900" dirty="0" smtClean="0"/>
              <a:t>Società accomandita semplice: soci accomandatari, direttore tecnico (se previsto), familiari conviventi </a:t>
            </a:r>
          </a:p>
          <a:p>
            <a:pPr algn="just">
              <a:buFont typeface="Arial" panose="020B0604020202020204" pitchFamily="34" charset="0"/>
              <a:buChar char="•"/>
            </a:pPr>
            <a:r>
              <a:rPr lang="it-IT" sz="4900" dirty="0" smtClean="0"/>
              <a:t>Società estere con sede secondaria in Italia: coloro che le rappresentano stabilmente in Italia, direttore tecnico (se previsto), familiari conviventi</a:t>
            </a:r>
          </a:p>
          <a:p>
            <a:pPr algn="just">
              <a:buFont typeface="Arial" panose="020B0604020202020204" pitchFamily="34" charset="0"/>
              <a:buChar char="•"/>
            </a:pPr>
            <a:r>
              <a:rPr lang="it-IT" sz="4900" dirty="0" smtClean="0"/>
              <a:t>Società personali: soci persone fisiche delle società personali o di capitali che sono socie della società personale esaminata, direttore tecnico, familiari conviventi</a:t>
            </a:r>
          </a:p>
          <a:p>
            <a:pPr algn="just">
              <a:buFont typeface="Arial" panose="020B0604020202020204" pitchFamily="34" charset="0"/>
              <a:buChar char="•"/>
            </a:pPr>
            <a:r>
              <a:rPr lang="it-IT" sz="4900" dirty="0" smtClean="0"/>
              <a:t>Società di capitali anche consortili, società cooperative, consorzi con attività esterna: legale rappresentante, componenti organo di amministrazione, direttore tecnico (se previsto), ciascuno dei consorziati che nei consorzi e nelle società consortili detenga una partecipazione superiore al 10% oppure detenga una partecipazione inferiore al 10% ed abbia stipulato un patto parasociale riferibile a una partecipazione pari o superiore al 10%, ai soci e consorziati, familiari conviventi</a:t>
            </a:r>
          </a:p>
          <a:p>
            <a:pPr algn="just">
              <a:buFont typeface="Arial" panose="020B0604020202020204" pitchFamily="34" charset="0"/>
              <a:buChar char="•"/>
            </a:pPr>
            <a:r>
              <a:rPr lang="it-IT" sz="4900" dirty="0" smtClean="0"/>
              <a:t>Consorzi ex art. 2602 c.c. non aventi attività esterna: legale rappresentante, componenti dell’organo di amministrazione,  direttore tecnico (se previsto), familiari conviventi</a:t>
            </a:r>
          </a:p>
          <a:p>
            <a:pPr algn="just">
              <a:buFont typeface="Arial" panose="020B0604020202020204" pitchFamily="34" charset="0"/>
              <a:buChar char="•"/>
            </a:pPr>
            <a:endParaRPr lang="it-IT" sz="4900" dirty="0" smtClean="0"/>
          </a:p>
          <a:p>
            <a:pPr algn="just">
              <a:buFont typeface="Arial" panose="020B0604020202020204" pitchFamily="34" charset="0"/>
              <a:buChar char="•"/>
            </a:pPr>
            <a:endParaRPr lang="it-IT" sz="4900" dirty="0"/>
          </a:p>
        </p:txBody>
      </p:sp>
      <p:sp>
        <p:nvSpPr>
          <p:cNvPr id="5"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dirty="0" smtClean="0"/>
              <a:t>REQUISITI GENERALI DI AMMISSIBILITA’</a:t>
            </a:r>
            <a:endParaRPr lang="it-IT" sz="3600" b="1" dirty="0"/>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3960716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sym typeface="Calibri"/>
              </a:rPr>
              <a:t>REQUISITI GENERALI DI AMMISSIBILITA’</a:t>
            </a:r>
          </a:p>
        </p:txBody>
      </p:sp>
      <p:sp>
        <p:nvSpPr>
          <p:cNvPr id="3" name="Segnaposto testo 2"/>
          <p:cNvSpPr>
            <a:spLocks noGrp="1"/>
          </p:cNvSpPr>
          <p:nvPr>
            <p:ph type="body" idx="1"/>
          </p:nvPr>
        </p:nvSpPr>
        <p:spPr/>
        <p:txBody>
          <a:bodyPr/>
          <a:lstStyle/>
          <a:p>
            <a:pPr marL="114300" indent="0" algn="ctr">
              <a:buNone/>
            </a:pPr>
            <a:r>
              <a:rPr lang="it-IT" b="1" dirty="0" smtClean="0"/>
              <a:t>D.lgs</a:t>
            </a:r>
            <a:r>
              <a:rPr lang="it-IT" b="1" dirty="0"/>
              <a:t>. N. 159/2011  </a:t>
            </a:r>
            <a:r>
              <a:rPr lang="it-IT" b="1" dirty="0" smtClean="0"/>
              <a:t>Art</a:t>
            </a:r>
            <a:r>
              <a:rPr lang="it-IT" b="1" dirty="0"/>
              <a:t>. 67 </a:t>
            </a:r>
            <a:r>
              <a:rPr lang="it-IT" b="1" dirty="0" smtClean="0"/>
              <a:t> </a:t>
            </a:r>
            <a:endParaRPr lang="it-IT" b="1" dirty="0"/>
          </a:p>
          <a:p>
            <a:pPr algn="just"/>
            <a:endParaRPr lang="it-IT" dirty="0"/>
          </a:p>
          <a:p>
            <a:pPr marL="114300" indent="0" algn="just">
              <a:buNone/>
            </a:pPr>
            <a:r>
              <a:rPr lang="it-IT" b="1" dirty="0" smtClean="0"/>
              <a:t>CAUSE </a:t>
            </a:r>
            <a:r>
              <a:rPr lang="it-IT" b="1" dirty="0"/>
              <a:t>DI </a:t>
            </a:r>
            <a:r>
              <a:rPr lang="it-IT" b="1" dirty="0" smtClean="0"/>
              <a:t>ESCLUSIONE: </a:t>
            </a:r>
            <a:r>
              <a:rPr lang="it-IT" dirty="0" smtClean="0"/>
              <a:t>persone </a:t>
            </a:r>
            <a:r>
              <a:rPr lang="it-IT" dirty="0"/>
              <a:t>alle quali sia stata applicata, dalla A.G., con provvedimento definitivo, una delle </a:t>
            </a:r>
            <a:r>
              <a:rPr lang="it-IT" b="1" dirty="0"/>
              <a:t>misure di prevenzione </a:t>
            </a:r>
            <a:r>
              <a:rPr lang="it-IT" dirty="0"/>
              <a:t>personale </a:t>
            </a:r>
            <a:r>
              <a:rPr lang="it-IT" b="1" dirty="0"/>
              <a:t>non </a:t>
            </a:r>
            <a:r>
              <a:rPr lang="it-IT" dirty="0"/>
              <a:t>possono ottenere </a:t>
            </a:r>
            <a:r>
              <a:rPr lang="it-IT" b="1" dirty="0"/>
              <a:t>contributi, finanziamenti ed altre erogazioni da parte dello Stato o altri enti pubblici </a:t>
            </a:r>
            <a:r>
              <a:rPr lang="it-IT" dirty="0"/>
              <a:t>e anche se concesso, comporta la decadenza  di diritto dalle erogazioni, nonché divieto di concludere contratti pubblici di lavori, servizi e forniture, di cottimo fiduciario e relativi subappalti. Obbligo per la P.A. di ritirare le concessioni erogate.</a:t>
            </a:r>
          </a:p>
          <a:p>
            <a:endParaRPr lang="it-IT" dirty="0"/>
          </a:p>
        </p:txBody>
      </p:sp>
    </p:spTree>
    <p:extLst>
      <p:ext uri="{BB962C8B-B14F-4D97-AF65-F5344CB8AC3E}">
        <p14:creationId xmlns:p14="http://schemas.microsoft.com/office/powerpoint/2010/main" val="3260223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114300" indent="0" algn="ctr">
              <a:buNone/>
            </a:pPr>
            <a:r>
              <a:rPr lang="it-IT" b="1" dirty="0"/>
              <a:t>D.lgs. N. 159/2011  Art</a:t>
            </a:r>
            <a:r>
              <a:rPr lang="it-IT" b="1" dirty="0" smtClean="0"/>
              <a:t>. 70  </a:t>
            </a:r>
            <a:endParaRPr lang="it-IT" b="1" dirty="0"/>
          </a:p>
          <a:p>
            <a:pPr algn="just"/>
            <a:endParaRPr lang="it-IT" dirty="0" smtClean="0"/>
          </a:p>
          <a:p>
            <a:pPr algn="just"/>
            <a:r>
              <a:rPr lang="it-IT" b="1" dirty="0" smtClean="0"/>
              <a:t>RIABILITAZIONE: </a:t>
            </a:r>
            <a:r>
              <a:rPr lang="it-IT" dirty="0"/>
              <a:t>dopo tre anni dalla cessazione della misura di prevenzione </a:t>
            </a:r>
            <a:r>
              <a:rPr lang="it-IT" dirty="0" smtClean="0"/>
              <a:t>personale, </a:t>
            </a:r>
            <a:r>
              <a:rPr lang="it-IT" dirty="0"/>
              <a:t>l’interessato può chiedere la riabilitazione, che viene </a:t>
            </a:r>
            <a:r>
              <a:rPr lang="it-IT" dirty="0" smtClean="0"/>
              <a:t>concessa </a:t>
            </a:r>
            <a:r>
              <a:rPr lang="it-IT" dirty="0"/>
              <a:t>se il soggetto ha dato prova costante ed effettiva di buona </a:t>
            </a:r>
            <a:r>
              <a:rPr lang="it-IT" dirty="0" smtClean="0"/>
              <a:t>condotta. Comporta la cessazione dei divieti previsti dall’art. 67.</a:t>
            </a:r>
            <a:endParaRPr lang="it-IT" dirty="0"/>
          </a:p>
        </p:txBody>
      </p:sp>
    </p:spTree>
    <p:extLst>
      <p:ext uri="{BB962C8B-B14F-4D97-AF65-F5344CB8AC3E}">
        <p14:creationId xmlns:p14="http://schemas.microsoft.com/office/powerpoint/2010/main" val="312356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114300" indent="0" algn="ctr">
              <a:buNone/>
            </a:pPr>
            <a:r>
              <a:rPr lang="it-IT" b="1" dirty="0" smtClean="0"/>
              <a:t>REGOLARITA’ FISCALE E CONTRIBUTIVA</a:t>
            </a:r>
          </a:p>
          <a:p>
            <a:pPr marL="114300" indent="0" algn="just">
              <a:buNone/>
            </a:pPr>
            <a:endParaRPr lang="it-IT" dirty="0" smtClean="0"/>
          </a:p>
          <a:p>
            <a:pPr marL="114300" indent="0" algn="just">
              <a:buNone/>
            </a:pPr>
            <a:r>
              <a:rPr lang="it-IT" dirty="0" smtClean="0"/>
              <a:t>-Necessità di regolarità dell’impresa rispetto ai pagamenti e/o adempimenti correnti</a:t>
            </a:r>
          </a:p>
          <a:p>
            <a:pPr marL="114300" indent="0" algn="just">
              <a:buNone/>
            </a:pPr>
            <a:r>
              <a:rPr lang="it-IT" dirty="0"/>
              <a:t>-</a:t>
            </a:r>
            <a:r>
              <a:rPr lang="it-IT" dirty="0" smtClean="0"/>
              <a:t>Necessità di accertare ed attestare la regolarità fiscale e contributiva, cioè l’inesistenza di debiti contributivi, fiscali ed altre irregolarità al momento della presentazione della domanda di sostegno</a:t>
            </a:r>
          </a:p>
          <a:p>
            <a:pPr marL="114300" indent="0" algn="just">
              <a:buNone/>
            </a:pPr>
            <a:r>
              <a:rPr lang="it-IT" dirty="0" smtClean="0"/>
              <a:t>-Necessità di correttezza degli adempimenti ed inesistenza di inadempienze in atto </a:t>
            </a:r>
          </a:p>
          <a:p>
            <a:pPr algn="just">
              <a:buFontTx/>
              <a:buChar char="-"/>
            </a:pPr>
            <a:endParaRPr lang="it-IT" dirty="0" smtClean="0"/>
          </a:p>
        </p:txBody>
      </p:sp>
    </p:spTree>
    <p:extLst>
      <p:ext uri="{BB962C8B-B14F-4D97-AF65-F5344CB8AC3E}">
        <p14:creationId xmlns:p14="http://schemas.microsoft.com/office/powerpoint/2010/main" val="704697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it-IT" sz="2400" b="1" dirty="0">
                <a:solidFill>
                  <a:prstClr val="black"/>
                </a:solidFill>
              </a:rPr>
              <a:t>BANDI PUBBLICATI SUL BUR N.2 DEL 3 GENNAIO 2020</a:t>
            </a:r>
            <a:endParaRPr lang="it-IT" sz="3200" b="1" dirty="0"/>
          </a:p>
        </p:txBody>
      </p:sp>
      <p:sp>
        <p:nvSpPr>
          <p:cNvPr id="3" name="Segnaposto contenuto 2"/>
          <p:cNvSpPr>
            <a:spLocks noGrp="1"/>
          </p:cNvSpPr>
          <p:nvPr>
            <p:ph idx="1"/>
          </p:nvPr>
        </p:nvSpPr>
        <p:spPr>
          <a:effectLst>
            <a:outerShdw blurRad="50800" dist="38100" dir="2700000" algn="tl" rotWithShape="0">
              <a:prstClr val="black">
                <a:alpha val="40000"/>
              </a:prstClr>
            </a:outerShdw>
          </a:effectLst>
        </p:spPr>
        <p:txBody>
          <a:bodyPr>
            <a:normAutofit/>
          </a:bodyPr>
          <a:lstStyle/>
          <a:p>
            <a:pPr marL="0" indent="0" algn="ctr">
              <a:buNone/>
            </a:pPr>
            <a:r>
              <a:rPr lang="it-IT" b="1" cap="all" dirty="0" smtClean="0"/>
              <a:t>SCADENZA DOMANDE</a:t>
            </a:r>
          </a:p>
          <a:p>
            <a:pPr marL="0" indent="0" algn="ctr">
              <a:buNone/>
            </a:pPr>
            <a:endParaRPr lang="it-IT" b="1" cap="all" dirty="0"/>
          </a:p>
          <a:p>
            <a:pPr marL="0" indent="0" algn="ctr">
              <a:buNone/>
            </a:pPr>
            <a:endParaRPr lang="it-IT" b="1" cap="all" dirty="0" smtClean="0"/>
          </a:p>
          <a:p>
            <a:pPr marL="0" indent="0" algn="ctr">
              <a:buNone/>
            </a:pPr>
            <a:r>
              <a:rPr lang="it-IT" b="1" u="sng" cap="all" dirty="0" smtClean="0">
                <a:effectLst>
                  <a:outerShdw blurRad="38100" dist="38100" dir="2700000" algn="tl">
                    <a:srgbClr val="000000">
                      <a:alpha val="43137"/>
                    </a:srgbClr>
                  </a:outerShdw>
                </a:effectLst>
              </a:rPr>
              <a:t>Ore 23.59 del 2 APRILE 2020</a:t>
            </a:r>
          </a:p>
          <a:p>
            <a:pPr marL="0" indent="0" algn="ctr">
              <a:buNone/>
            </a:pPr>
            <a:endParaRPr lang="it-IT" sz="2400" b="1" cap="all" dirty="0" smtClean="0"/>
          </a:p>
          <a:p>
            <a:pPr marL="0" indent="0" algn="ctr">
              <a:buNone/>
            </a:pPr>
            <a:r>
              <a:rPr lang="it-IT" dirty="0" smtClean="0"/>
              <a:t>Le domande pervenute dopo tale termine saranno ritenute irricevibili</a:t>
            </a:r>
          </a:p>
          <a:p>
            <a:pPr marL="0" indent="0" algn="ctr">
              <a:buNone/>
            </a:pPr>
            <a:r>
              <a:rPr lang="it-IT" dirty="0" smtClean="0"/>
              <a:t>TRASMISSIONE DA EFFETTUARSI ESCLUSIVAMENTE TRAMITE PEC</a:t>
            </a:r>
          </a:p>
          <a:p>
            <a:pPr marL="0" indent="0" algn="ctr">
              <a:buNone/>
            </a:pPr>
            <a:r>
              <a:rPr lang="it-IT" dirty="0" smtClean="0"/>
              <a:t>All’indirizzo: </a:t>
            </a:r>
            <a:r>
              <a:rPr lang="it-IT" dirty="0" smtClean="0">
                <a:hlinkClick r:id="rId2"/>
              </a:rPr>
              <a:t>feamp@pec.regione.veneto.it</a:t>
            </a:r>
            <a:r>
              <a:rPr lang="it-IT" dirty="0" smtClean="0"/>
              <a:t>;</a:t>
            </a:r>
          </a:p>
          <a:p>
            <a:pPr marL="0" indent="0">
              <a:buNone/>
            </a:pPr>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816" y="5958242"/>
            <a:ext cx="4052807" cy="55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in giù 3"/>
          <p:cNvSpPr/>
          <p:nvPr/>
        </p:nvSpPr>
        <p:spPr>
          <a:xfrm>
            <a:off x="5765369" y="2386739"/>
            <a:ext cx="635431" cy="844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0" y="1"/>
            <a:ext cx="12192000" cy="720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latin typeface="+mn-lt"/>
                <a:ea typeface="+mn-ea"/>
                <a:cs typeface="+mn-cs"/>
              </a:rPr>
              <a:t>INFORMAZIONI GENERALI</a:t>
            </a:r>
            <a:endParaRPr lang="it-IT" sz="3600" b="1" dirty="0">
              <a:latin typeface="+mn-lt"/>
              <a:ea typeface="+mn-ea"/>
              <a:cs typeface="+mn-cs"/>
            </a:endParaRPr>
          </a:p>
        </p:txBody>
      </p:sp>
    </p:spTree>
    <p:extLst>
      <p:ext uri="{BB962C8B-B14F-4D97-AF65-F5344CB8AC3E}">
        <p14:creationId xmlns:p14="http://schemas.microsoft.com/office/powerpoint/2010/main" val="2198272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REGOLARITA’ FISCALE E </a:t>
            </a:r>
            <a:r>
              <a:rPr lang="it-IT" b="1" dirty="0" smtClean="0"/>
              <a:t>CONTRIBUTIVA</a:t>
            </a:r>
          </a:p>
          <a:p>
            <a:pPr algn="just"/>
            <a:r>
              <a:rPr lang="it-IT" dirty="0" smtClean="0"/>
              <a:t>E’ causa di esclusione dal beneficio l’avere commesso violazioni fiscali gravi (che superano la soglia di rilevanza di € 5.000) definitivamente accertate rispetto all’obbligo relativo al pagamento delle imposte, tasse, contributi previdenziali </a:t>
            </a:r>
          </a:p>
          <a:p>
            <a:pPr algn="just"/>
            <a:r>
              <a:rPr lang="it-IT" dirty="0" smtClean="0"/>
              <a:t>Costituiscono violazioni definitivamente accertate quelle contenute in sentenze e/o atti amministrativi non più soggetti ad impugnazione</a:t>
            </a:r>
          </a:p>
          <a:p>
            <a:pPr algn="just"/>
            <a:r>
              <a:rPr lang="it-IT" dirty="0" smtClean="0"/>
              <a:t>Se l’interessato si è formalmente impegnato al pagamento di quanto dovuto all’erario, prima della scadenza del termine di presentazione della domanda, non vi è esclusione</a:t>
            </a:r>
            <a:endParaRPr lang="it-IT" dirty="0"/>
          </a:p>
          <a:p>
            <a:pPr algn="just"/>
            <a:endParaRPr lang="it-IT" dirty="0"/>
          </a:p>
        </p:txBody>
      </p:sp>
    </p:spTree>
    <p:extLst>
      <p:ext uri="{BB962C8B-B14F-4D97-AF65-F5344CB8AC3E}">
        <p14:creationId xmlns:p14="http://schemas.microsoft.com/office/powerpoint/2010/main" val="2256970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114300" indent="0" algn="ctr">
              <a:buNone/>
            </a:pPr>
            <a:r>
              <a:rPr lang="it-IT" b="1" dirty="0" smtClean="0"/>
              <a:t>REGOLARITA’ FISCALE E CONTRIBUTIVA</a:t>
            </a:r>
          </a:p>
          <a:p>
            <a:pPr algn="just"/>
            <a:r>
              <a:rPr lang="it-IT" dirty="0"/>
              <a:t>Il </a:t>
            </a:r>
            <a:r>
              <a:rPr lang="it-IT" b="1" dirty="0"/>
              <a:t>Documento Unico di Regolarità Contributiva </a:t>
            </a:r>
            <a:r>
              <a:rPr lang="it-IT" b="1" dirty="0" smtClean="0"/>
              <a:t>(DURC) </a:t>
            </a:r>
            <a:r>
              <a:rPr lang="it-IT" dirty="0" smtClean="0"/>
              <a:t>è </a:t>
            </a:r>
            <a:r>
              <a:rPr lang="it-IT" dirty="0"/>
              <a:t>un certificato unico che attesta la regolarità di un’impresa nei pagamenti e </a:t>
            </a:r>
            <a:r>
              <a:rPr lang="it-IT" dirty="0" smtClean="0"/>
              <a:t>adempimenti </a:t>
            </a:r>
            <a:r>
              <a:rPr lang="it-IT" dirty="0"/>
              <a:t>previdenziali, assistenziali e assicurativi, nonché in tutti gli altri obblighi previsti dalla normativa vigente nei confronti di INPS, INAIL e Casse Edili (requisiti di regolarità) </a:t>
            </a:r>
          </a:p>
          <a:p>
            <a:pPr algn="just"/>
            <a:r>
              <a:rPr lang="it-IT" dirty="0"/>
              <a:t>Per regolarità contributiva deve intendersi la </a:t>
            </a:r>
            <a:r>
              <a:rPr lang="it-IT" dirty="0" smtClean="0"/>
              <a:t>correttezza </a:t>
            </a:r>
            <a:r>
              <a:rPr lang="it-IT" dirty="0"/>
              <a:t>nei pagamenti e negli adempimenti previdenziali, assistenziali ed assicurativi, nonché in tutti gli altri obblighi previsti dalla normativa vigente riferita all’intera situazione aziendale</a:t>
            </a:r>
          </a:p>
          <a:p>
            <a:pPr marL="114300" indent="0" algn="ctr">
              <a:buNone/>
            </a:pPr>
            <a:endParaRPr lang="it-IT" b="1" dirty="0" smtClean="0"/>
          </a:p>
          <a:p>
            <a:pPr marL="114300" indent="0" algn="ctr">
              <a:buNone/>
            </a:pPr>
            <a:endParaRPr lang="it-IT" b="1" dirty="0" smtClean="0"/>
          </a:p>
          <a:p>
            <a:pPr algn="just"/>
            <a:endParaRPr lang="it-IT" dirty="0"/>
          </a:p>
        </p:txBody>
      </p:sp>
    </p:spTree>
    <p:extLst>
      <p:ext uri="{BB962C8B-B14F-4D97-AF65-F5344CB8AC3E}">
        <p14:creationId xmlns:p14="http://schemas.microsoft.com/office/powerpoint/2010/main" val="3559127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REGOLARITA’ FISCALE E </a:t>
            </a:r>
            <a:r>
              <a:rPr lang="it-IT" b="1" dirty="0" smtClean="0"/>
              <a:t>CONTRIBUTIVA</a:t>
            </a:r>
          </a:p>
          <a:p>
            <a:pPr algn="ctr"/>
            <a:endParaRPr lang="it-IT" b="1" dirty="0" smtClean="0"/>
          </a:p>
          <a:p>
            <a:pPr algn="just"/>
            <a:r>
              <a:rPr lang="it-IT" dirty="0" smtClean="0"/>
              <a:t>l’utilizzo della dichiarazione di regolarità non più rispondente a verità equivale ad uso di atto falso, punibile ai sensi del codice penale</a:t>
            </a:r>
          </a:p>
          <a:p>
            <a:pPr algn="just"/>
            <a:r>
              <a:rPr lang="it-IT" dirty="0" smtClean="0"/>
              <a:t>L’azienda è considerata regolare anche in presenza di debiti iscritti a ruolo, purché vi sia stato un provvedimento di accoglimento della domanda di dilazione / rateizzazione ai sensi art. 5 comma 2 DM  24-10-2007</a:t>
            </a:r>
          </a:p>
          <a:p>
            <a:pPr algn="ctr"/>
            <a:endParaRPr lang="it-IT" b="1" dirty="0"/>
          </a:p>
          <a:p>
            <a:pPr algn="ctr"/>
            <a:endParaRPr lang="it-IT" dirty="0"/>
          </a:p>
        </p:txBody>
      </p:sp>
    </p:spTree>
    <p:extLst>
      <p:ext uri="{BB962C8B-B14F-4D97-AF65-F5344CB8AC3E}">
        <p14:creationId xmlns:p14="http://schemas.microsoft.com/office/powerpoint/2010/main" val="2205648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0" indent="0" algn="ctr">
              <a:buNone/>
            </a:pPr>
            <a:r>
              <a:rPr lang="it-IT" b="1" dirty="0"/>
              <a:t>REGOLARITA’ FISCALE E </a:t>
            </a:r>
            <a:r>
              <a:rPr lang="it-IT" b="1" dirty="0" smtClean="0"/>
              <a:t>CONTRIBUTIVA</a:t>
            </a:r>
          </a:p>
          <a:p>
            <a:pPr marL="0" indent="0" algn="just">
              <a:buNone/>
            </a:pPr>
            <a:endParaRPr lang="it-IT" dirty="0" smtClean="0"/>
          </a:p>
          <a:p>
            <a:pPr algn="just"/>
            <a:r>
              <a:rPr lang="it-IT" dirty="0" smtClean="0"/>
              <a:t>Se DURC è irregolare, l’ente non potrà dare corso alla liquidazione finale del contributo</a:t>
            </a:r>
          </a:p>
          <a:p>
            <a:pPr algn="just"/>
            <a:r>
              <a:rPr lang="it-IT" b="1" dirty="0" smtClean="0"/>
              <a:t>T.A.R. LOMBARDIA Brescia sentenza 25.5.2006 n. 635</a:t>
            </a:r>
            <a:r>
              <a:rPr lang="it-IT" dirty="0" smtClean="0"/>
              <a:t>: «</a:t>
            </a:r>
            <a:r>
              <a:rPr lang="it-IT" i="1" dirty="0" smtClean="0"/>
              <a:t>il DURC non può essere sostituito dalla produzione di documenti attestanti l’avvenuto versamento dei contributi. La produzione di copia di modelli F24 e di bollettini di versamenti postali non è idonea</a:t>
            </a:r>
            <a:r>
              <a:rPr lang="it-IT" dirty="0" smtClean="0"/>
              <a:t>»</a:t>
            </a:r>
          </a:p>
          <a:p>
            <a:pPr algn="just"/>
            <a:endParaRPr lang="it-IT" dirty="0" smtClean="0"/>
          </a:p>
          <a:p>
            <a:pPr algn="just"/>
            <a:endParaRPr lang="it-IT" b="1" dirty="0"/>
          </a:p>
        </p:txBody>
      </p:sp>
    </p:spTree>
    <p:extLst>
      <p:ext uri="{BB962C8B-B14F-4D97-AF65-F5344CB8AC3E}">
        <p14:creationId xmlns:p14="http://schemas.microsoft.com/office/powerpoint/2010/main" val="3032178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lstStyle/>
          <a:p>
            <a:pPr marL="114300" indent="0" algn="ctr">
              <a:buNone/>
            </a:pPr>
            <a:r>
              <a:rPr lang="it-IT" sz="3200" b="1" dirty="0"/>
              <a:t>REG. UE 1046/2018 </a:t>
            </a:r>
            <a:r>
              <a:rPr lang="it-IT" sz="3200" b="1" dirty="0" smtClean="0"/>
              <a:t>Art. 136 </a:t>
            </a:r>
          </a:p>
          <a:p>
            <a:pPr marL="114300" indent="0" algn="ctr">
              <a:buNone/>
            </a:pPr>
            <a:r>
              <a:rPr lang="it-IT" sz="3200" b="1" dirty="0" smtClean="0"/>
              <a:t>Cause </a:t>
            </a:r>
            <a:r>
              <a:rPr lang="it-IT" sz="3200" b="1" dirty="0"/>
              <a:t>di </a:t>
            </a:r>
            <a:r>
              <a:rPr lang="it-IT" sz="3200" b="1" dirty="0" smtClean="0"/>
              <a:t>esclusione se accertato</a:t>
            </a:r>
            <a:r>
              <a:rPr lang="it-IT" sz="3200" dirty="0" smtClean="0"/>
              <a:t>: </a:t>
            </a:r>
          </a:p>
          <a:p>
            <a:pPr marL="114300" indent="0" algn="just">
              <a:buNone/>
            </a:pPr>
            <a:endParaRPr lang="it-IT" sz="3200" dirty="0"/>
          </a:p>
          <a:p>
            <a:pPr marL="342900" algn="just">
              <a:buFont typeface="Wingdings" panose="05000000000000000000" pitchFamily="2" charset="2"/>
              <a:buChar char="§"/>
            </a:pPr>
            <a:r>
              <a:rPr lang="it-IT" dirty="0"/>
              <a:t>FALLIMENTO/LIQUIDAZIONE/CONCORDATO PREVENTIVO/CESSAZIONE </a:t>
            </a:r>
            <a:r>
              <a:rPr lang="it-IT" dirty="0" smtClean="0"/>
              <a:t>DELL’ATTIVITA</a:t>
            </a:r>
            <a:r>
              <a:rPr lang="it-IT" dirty="0"/>
              <a:t>’</a:t>
            </a:r>
          </a:p>
          <a:p>
            <a:pPr marL="0" indent="0" algn="just">
              <a:buNone/>
            </a:pPr>
            <a:endParaRPr lang="it-IT" dirty="0"/>
          </a:p>
          <a:p>
            <a:pPr marL="342900" algn="just">
              <a:buFont typeface="Wingdings" panose="05000000000000000000" pitchFamily="2" charset="2"/>
              <a:buChar char="§"/>
            </a:pPr>
            <a:r>
              <a:rPr lang="it-IT" dirty="0"/>
              <a:t>VIOLAZIONE </a:t>
            </a:r>
            <a:r>
              <a:rPr lang="it-IT" dirty="0" smtClean="0"/>
              <a:t>DEGLI OBBLIGHI DI PAGAMENTO </a:t>
            </a:r>
            <a:r>
              <a:rPr lang="it-IT" dirty="0"/>
              <a:t>DI IMPOSTE/TASSE/ CONTRIBUTI  PREVIDENZIALI E ASSISTENZIALI </a:t>
            </a:r>
          </a:p>
          <a:p>
            <a:pPr marL="114300" indent="0">
              <a:buNone/>
            </a:pPr>
            <a:endParaRPr lang="it-IT" dirty="0"/>
          </a:p>
        </p:txBody>
      </p:sp>
    </p:spTree>
    <p:extLst>
      <p:ext uri="{BB962C8B-B14F-4D97-AF65-F5344CB8AC3E}">
        <p14:creationId xmlns:p14="http://schemas.microsoft.com/office/powerpoint/2010/main" val="258092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9975" y="262733"/>
            <a:ext cx="10515600" cy="550068"/>
          </a:xfrm>
        </p:spPr>
        <p:txBody>
          <a:bodyPr>
            <a:normAutofit fontScale="90000"/>
          </a:bodyPr>
          <a:lstStyle/>
          <a:p>
            <a:pPr algn="ctr"/>
            <a:r>
              <a:rPr lang="it-IT" sz="4000" b="1" dirty="0" smtClean="0">
                <a:solidFill>
                  <a:schemeClr val="dk1"/>
                </a:solidFill>
                <a:latin typeface="Calibri"/>
                <a:ea typeface="Calibri"/>
                <a:cs typeface="Calibri"/>
              </a:rPr>
              <a:t/>
            </a:r>
            <a:br>
              <a:rPr lang="it-IT" sz="4000" b="1" dirty="0" smtClean="0">
                <a:solidFill>
                  <a:schemeClr val="dk1"/>
                </a:solidFill>
                <a:latin typeface="Calibri"/>
                <a:ea typeface="Calibri"/>
                <a:cs typeface="Calibri"/>
              </a:rPr>
            </a:br>
            <a:r>
              <a:rPr lang="it-IT" sz="4000" b="1" dirty="0">
                <a:solidFill>
                  <a:schemeClr val="dk1"/>
                </a:solidFill>
                <a:latin typeface="Calibri"/>
                <a:ea typeface="Calibri"/>
                <a:cs typeface="Calibri"/>
              </a:rPr>
              <a:t/>
            </a:r>
            <a:br>
              <a:rPr lang="it-IT" sz="4000" b="1" dirty="0">
                <a:solidFill>
                  <a:schemeClr val="dk1"/>
                </a:solidFill>
                <a:latin typeface="Calibri"/>
                <a:ea typeface="Calibri"/>
                <a:cs typeface="Calibri"/>
              </a:rPr>
            </a:br>
            <a:r>
              <a:rPr lang="it-IT" sz="4000" b="1" dirty="0" smtClean="0">
                <a:solidFill>
                  <a:schemeClr val="dk1"/>
                </a:solidFill>
                <a:latin typeface="Calibri"/>
                <a:ea typeface="Calibri"/>
                <a:cs typeface="Calibri"/>
              </a:rPr>
              <a:t>REQUISITI </a:t>
            </a:r>
            <a:r>
              <a:rPr lang="it-IT" sz="4000" b="1" dirty="0">
                <a:solidFill>
                  <a:schemeClr val="dk1"/>
                </a:solidFill>
                <a:latin typeface="Calibri"/>
                <a:ea typeface="Calibri"/>
                <a:cs typeface="Calibri"/>
              </a:rPr>
              <a:t>GENERALI DI AMMISSIBILITA’</a:t>
            </a:r>
            <a:br>
              <a:rPr lang="it-IT" sz="4000" b="1" dirty="0">
                <a:solidFill>
                  <a:schemeClr val="dk1"/>
                </a:solidFill>
                <a:latin typeface="Calibri"/>
                <a:ea typeface="Calibri"/>
                <a:cs typeface="Calibri"/>
              </a:rPr>
            </a:br>
            <a:r>
              <a:rPr lang="it-IT" sz="4000" b="1" dirty="0">
                <a:solidFill>
                  <a:schemeClr val="dk1"/>
                </a:solidFill>
                <a:latin typeface="Calibri"/>
                <a:ea typeface="Calibri"/>
                <a:cs typeface="Calibri"/>
              </a:rPr>
              <a:t/>
            </a:r>
            <a:br>
              <a:rPr lang="it-IT" sz="4000" b="1" dirty="0">
                <a:solidFill>
                  <a:schemeClr val="dk1"/>
                </a:solidFill>
                <a:latin typeface="Calibri"/>
                <a:ea typeface="Calibri"/>
                <a:cs typeface="Calibri"/>
              </a:rPr>
            </a:br>
            <a:r>
              <a:rPr lang="it-IT" b="1" dirty="0"/>
              <a:t>	</a:t>
            </a:r>
            <a:endParaRPr lang="it-IT" dirty="0"/>
          </a:p>
        </p:txBody>
      </p:sp>
      <p:sp>
        <p:nvSpPr>
          <p:cNvPr id="3" name="Segnaposto testo 2"/>
          <p:cNvSpPr>
            <a:spLocks noGrp="1"/>
          </p:cNvSpPr>
          <p:nvPr>
            <p:ph type="body" idx="1"/>
          </p:nvPr>
        </p:nvSpPr>
        <p:spPr>
          <a:xfrm>
            <a:off x="850604" y="812801"/>
            <a:ext cx="10515600" cy="5597235"/>
          </a:xfrm>
        </p:spPr>
        <p:txBody>
          <a:bodyPr>
            <a:normAutofit/>
          </a:bodyPr>
          <a:lstStyle/>
          <a:p>
            <a:pPr marL="114300" indent="0" algn="ctr">
              <a:buNone/>
            </a:pPr>
            <a:r>
              <a:rPr lang="it-IT" sz="3200" b="1" dirty="0"/>
              <a:t>REG. UE 1046/2018 Art. 136 </a:t>
            </a:r>
          </a:p>
          <a:p>
            <a:pPr marL="114300" indent="0" algn="ctr">
              <a:buNone/>
            </a:pPr>
            <a:r>
              <a:rPr lang="it-IT" sz="3200" b="1" dirty="0" smtClean="0"/>
              <a:t>Cause </a:t>
            </a:r>
            <a:r>
              <a:rPr lang="it-IT" sz="3200" b="1" dirty="0"/>
              <a:t>di </a:t>
            </a:r>
            <a:r>
              <a:rPr lang="it-IT" sz="3200" b="1" dirty="0" smtClean="0"/>
              <a:t>esclusione </a:t>
            </a:r>
            <a:r>
              <a:rPr lang="it-IT" sz="3200" b="1" dirty="0"/>
              <a:t>se accertato</a:t>
            </a:r>
            <a:r>
              <a:rPr lang="it-IT" sz="3200" dirty="0"/>
              <a:t>: </a:t>
            </a:r>
            <a:endParaRPr lang="it-IT" sz="3200" dirty="0" smtClean="0"/>
          </a:p>
          <a:p>
            <a:pPr algn="just"/>
            <a:r>
              <a:rPr lang="it-IT" dirty="0" smtClean="0"/>
              <a:t>FALSE </a:t>
            </a:r>
            <a:r>
              <a:rPr lang="it-IT" dirty="0"/>
              <a:t>INFORMAZIONI SULLA ASSENZA DI MOTIVI DI ESCLUSIONE E SUL RISPETTO DEI CRITERI DI AMMISSIONE </a:t>
            </a:r>
            <a:endParaRPr lang="it-IT" dirty="0" smtClean="0"/>
          </a:p>
          <a:p>
            <a:pPr algn="just"/>
            <a:endParaRPr lang="it-IT" dirty="0"/>
          </a:p>
          <a:p>
            <a:pPr algn="just"/>
            <a:r>
              <a:rPr lang="it-IT" dirty="0"/>
              <a:t>FRODE COMUNITARIA </a:t>
            </a:r>
            <a:r>
              <a:rPr lang="it-IT" dirty="0" smtClean="0"/>
              <a:t>(che </a:t>
            </a:r>
            <a:r>
              <a:rPr lang="it-IT" dirty="0"/>
              <a:t>comporta distrazione di fondi comunitari al bilancio della UE, ai sensi della direttiva 2017/1371)/CORRUZIONE/RICICLAGGIO/REATI DI </a:t>
            </a:r>
            <a:r>
              <a:rPr lang="it-IT" dirty="0" smtClean="0"/>
              <a:t>TERRORISMO/ </a:t>
            </a:r>
            <a:r>
              <a:rPr lang="it-IT" dirty="0"/>
              <a:t>LAVORO MINORILE </a:t>
            </a:r>
            <a:endParaRPr lang="it-IT" dirty="0" smtClean="0"/>
          </a:p>
          <a:p>
            <a:pPr algn="just"/>
            <a:endParaRPr lang="it-IT" dirty="0"/>
          </a:p>
          <a:p>
            <a:pPr algn="just"/>
            <a:r>
              <a:rPr lang="it-IT" dirty="0"/>
              <a:t>CREAZIONE DI ENTITA’ </a:t>
            </a:r>
            <a:r>
              <a:rPr lang="it-IT" dirty="0" smtClean="0"/>
              <a:t>FINALIZZATE ALL’ELUSIONE </a:t>
            </a:r>
            <a:r>
              <a:rPr lang="it-IT" dirty="0"/>
              <a:t>DI OBBLIGHI FISCALI </a:t>
            </a:r>
          </a:p>
          <a:p>
            <a:endParaRPr lang="it-IT" dirty="0"/>
          </a:p>
        </p:txBody>
      </p:sp>
    </p:spTree>
    <p:extLst>
      <p:ext uri="{BB962C8B-B14F-4D97-AF65-F5344CB8AC3E}">
        <p14:creationId xmlns:p14="http://schemas.microsoft.com/office/powerpoint/2010/main" val="4235458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600" b="1" dirty="0" smtClean="0"/>
              <a:t>REQUISITI GENERALI DI AMMISSIBILITA’</a:t>
            </a:r>
            <a:endParaRPr lang="it-IT" sz="3600" b="1" dirty="0"/>
          </a:p>
        </p:txBody>
      </p:sp>
      <p:sp>
        <p:nvSpPr>
          <p:cNvPr id="3" name="Segnaposto testo 2"/>
          <p:cNvSpPr>
            <a:spLocks noGrp="1"/>
          </p:cNvSpPr>
          <p:nvPr>
            <p:ph type="body" idx="1"/>
          </p:nvPr>
        </p:nvSpPr>
        <p:spPr>
          <a:xfrm>
            <a:off x="838200" y="1391516"/>
            <a:ext cx="10515600" cy="4351338"/>
          </a:xfrm>
        </p:spPr>
        <p:txBody>
          <a:bodyPr>
            <a:normAutofit fontScale="92500" lnSpcReduction="10000"/>
          </a:bodyPr>
          <a:lstStyle/>
          <a:p>
            <a:pPr marL="114300" indent="0" algn="ctr">
              <a:buNone/>
            </a:pPr>
            <a:r>
              <a:rPr lang="it-IT" b="1" dirty="0" smtClean="0"/>
              <a:t>Reg. UE n. 1046/2018 Art. 137</a:t>
            </a:r>
          </a:p>
          <a:p>
            <a:pPr marL="114300" indent="0">
              <a:buNone/>
            </a:pPr>
            <a:r>
              <a:rPr lang="it-IT" dirty="0" smtClean="0"/>
              <a:t>E’ possibile documentare l’assenza di cause di esclusione mediante </a:t>
            </a:r>
            <a:r>
              <a:rPr lang="it-IT" dirty="0"/>
              <a:t>allegazione </a:t>
            </a:r>
            <a:r>
              <a:rPr lang="it-IT" dirty="0" smtClean="0"/>
              <a:t>di:</a:t>
            </a:r>
          </a:p>
          <a:p>
            <a:pPr marL="114300" indent="0">
              <a:buNone/>
            </a:pPr>
            <a:endParaRPr lang="it-IT" dirty="0" smtClean="0"/>
          </a:p>
          <a:p>
            <a:pPr algn="just">
              <a:buFontTx/>
              <a:buChar char="-"/>
            </a:pPr>
            <a:r>
              <a:rPr lang="it-IT" dirty="0" smtClean="0"/>
              <a:t>ESTRATTO DEL CASELLARIO GIUDIZIALE</a:t>
            </a:r>
          </a:p>
          <a:p>
            <a:pPr algn="just">
              <a:buFontTx/>
              <a:buChar char="-"/>
            </a:pPr>
            <a:endParaRPr lang="it-IT" dirty="0" smtClean="0"/>
          </a:p>
          <a:p>
            <a:pPr marL="114300" indent="0" algn="just">
              <a:buNone/>
            </a:pPr>
            <a:r>
              <a:rPr lang="it-IT" dirty="0" smtClean="0"/>
              <a:t>    oppure</a:t>
            </a:r>
          </a:p>
          <a:p>
            <a:pPr marL="114300" indent="0" algn="just">
              <a:buNone/>
            </a:pPr>
            <a:endParaRPr lang="it-IT" dirty="0"/>
          </a:p>
          <a:p>
            <a:pPr marL="114300" indent="0" algn="just">
              <a:buNone/>
            </a:pPr>
            <a:r>
              <a:rPr lang="it-IT" dirty="0" smtClean="0"/>
              <a:t>- DOCUMENTO EQUIVALENTE RILASCIATO DALLA A.G. O DALL’AUTORITÀ AMMINISTRATIVA DA CUI RISULTI CHE LE PRESCRIZIONI SONO SODDISFATTE  </a:t>
            </a:r>
            <a:endParaRPr lang="it-IT" dirty="0"/>
          </a:p>
          <a:p>
            <a:endParaRPr lang="it-IT" dirty="0"/>
          </a:p>
        </p:txBody>
      </p:sp>
    </p:spTree>
    <p:extLst>
      <p:ext uri="{BB962C8B-B14F-4D97-AF65-F5344CB8AC3E}">
        <p14:creationId xmlns:p14="http://schemas.microsoft.com/office/powerpoint/2010/main" val="846819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4992" y="1304018"/>
            <a:ext cx="10515600" cy="1325563"/>
          </a:xfrm>
        </p:spPr>
        <p:txBody>
          <a:bodyPr/>
          <a:lstStyle/>
          <a:p>
            <a:pPr algn="ctr"/>
            <a:r>
              <a:rPr lang="it-IT" b="1" dirty="0" smtClean="0"/>
              <a:t>Documentazione richiesta: </a:t>
            </a:r>
            <a:endParaRPr lang="it-IT" b="1" dirty="0"/>
          </a:p>
        </p:txBody>
      </p:sp>
      <p:sp>
        <p:nvSpPr>
          <p:cNvPr id="6" name="Segnaposto contenuto 5"/>
          <p:cNvSpPr>
            <a:spLocks noGrp="1"/>
          </p:cNvSpPr>
          <p:nvPr>
            <p:ph idx="1"/>
          </p:nvPr>
        </p:nvSpPr>
        <p:spPr/>
        <p:txBody>
          <a:bodyPr/>
          <a:lstStyle/>
          <a:p>
            <a:endParaRPr lang="it-IT" dirty="0" smtClean="0"/>
          </a:p>
          <a:p>
            <a:endParaRPr lang="it-IT" dirty="0"/>
          </a:p>
        </p:txBody>
      </p:sp>
      <p:sp>
        <p:nvSpPr>
          <p:cNvPr id="4" name="Rettangolo 3"/>
          <p:cNvSpPr/>
          <p:nvPr/>
        </p:nvSpPr>
        <p:spPr>
          <a:xfrm>
            <a:off x="1222407" y="2551837"/>
            <a:ext cx="9846645" cy="1969770"/>
          </a:xfrm>
          <a:prstGeom prst="rect">
            <a:avLst/>
          </a:prstGeom>
        </p:spPr>
        <p:txBody>
          <a:bodyPr wrap="square">
            <a:spAutoFit/>
          </a:bodyPr>
          <a:lstStyle/>
          <a:p>
            <a:pPr algn="ctr"/>
            <a:r>
              <a:rPr lang="it-IT" dirty="0" smtClean="0">
                <a:solidFill>
                  <a:srgbClr val="FF0000"/>
                </a:solidFill>
              </a:rPr>
              <a:t>la </a:t>
            </a:r>
            <a:r>
              <a:rPr lang="it-IT" dirty="0">
                <a:solidFill>
                  <a:srgbClr val="FF0000"/>
                </a:solidFill>
              </a:rPr>
              <a:t>insussistenza delle condizioni di cui al comma 1 </a:t>
            </a:r>
            <a:endParaRPr lang="it-IT" dirty="0" smtClean="0">
              <a:solidFill>
                <a:srgbClr val="FF0000"/>
              </a:solidFill>
            </a:endParaRPr>
          </a:p>
          <a:p>
            <a:pPr algn="ctr"/>
            <a:endParaRPr lang="it-IT" sz="3600" dirty="0">
              <a:solidFill>
                <a:srgbClr val="C00000"/>
              </a:solidFill>
            </a:endParaRPr>
          </a:p>
          <a:p>
            <a:pPr algn="ctr"/>
            <a:r>
              <a:rPr lang="it-IT" sz="4800" b="1" dirty="0" smtClean="0">
                <a:solidFill>
                  <a:srgbClr val="C00000"/>
                </a:solidFill>
                <a:effectLst>
                  <a:outerShdw blurRad="38100" dist="38100" dir="2700000" algn="tl">
                    <a:srgbClr val="000000">
                      <a:alpha val="43137"/>
                    </a:srgbClr>
                  </a:outerShdw>
                </a:effectLst>
              </a:rPr>
              <a:t>autodichiarazione sostitutiva </a:t>
            </a:r>
          </a:p>
          <a:p>
            <a:pPr algn="ctr"/>
            <a:r>
              <a:rPr lang="it-IT" sz="2000" dirty="0" smtClean="0"/>
              <a:t>(articoli </a:t>
            </a:r>
            <a:r>
              <a:rPr lang="it-IT" sz="2000" dirty="0"/>
              <a:t>46 e 47 del </a:t>
            </a:r>
            <a:r>
              <a:rPr lang="it-IT" sz="2000" dirty="0" smtClean="0"/>
              <a:t>DPR </a:t>
            </a:r>
            <a:r>
              <a:rPr lang="it-IT" sz="2000" dirty="0"/>
              <a:t>28 dicembre 2000, n. 445 )</a:t>
            </a:r>
          </a:p>
        </p:txBody>
      </p:sp>
      <p:sp>
        <p:nvSpPr>
          <p:cNvPr id="7" name="Freccia in giù 6"/>
          <p:cNvSpPr/>
          <p:nvPr/>
        </p:nvSpPr>
        <p:spPr>
          <a:xfrm>
            <a:off x="5945010" y="2938632"/>
            <a:ext cx="308008" cy="636045"/>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0"/>
              <a:solidFill>
                <a:schemeClr val="tx1"/>
              </a:solidFill>
              <a:effectLst>
                <a:outerShdw blurRad="38100" dist="19050" dir="2700000" algn="tl" rotWithShape="0">
                  <a:schemeClr val="dk1">
                    <a:alpha val="40000"/>
                  </a:schemeClr>
                </a:outerShdw>
              </a:effectLst>
            </a:endParaRPr>
          </a:p>
        </p:txBody>
      </p:sp>
      <p:sp>
        <p:nvSpPr>
          <p:cNvPr id="9"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dirty="0" smtClean="0"/>
              <a:t>REQUISITI GENERALI DI AMMISSIBILITA’</a:t>
            </a:r>
            <a:endParaRPr lang="it-IT" sz="3600" b="1" dirty="0"/>
          </a:p>
        </p:txBody>
      </p:sp>
      <p:grpSp>
        <p:nvGrpSpPr>
          <p:cNvPr id="10" name="Google Shape;96;p14"/>
          <p:cNvGrpSpPr/>
          <p:nvPr/>
        </p:nvGrpSpPr>
        <p:grpSpPr>
          <a:xfrm>
            <a:off x="4202889" y="6271491"/>
            <a:ext cx="3786222" cy="568037"/>
            <a:chOff x="1798291" y="5485794"/>
            <a:chExt cx="5864900" cy="780702"/>
          </a:xfrm>
        </p:grpSpPr>
        <p:pic>
          <p:nvPicPr>
            <p:cNvPr id="11"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12"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13"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4"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3895695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5716" y="0"/>
            <a:ext cx="8453582" cy="687820"/>
          </a:xfrm>
        </p:spPr>
        <p:txBody>
          <a:bodyPr>
            <a:normAutofit/>
          </a:bodyPr>
          <a:lstStyle/>
          <a:p>
            <a:r>
              <a:rPr lang="it-IT" sz="3600" b="1" dirty="0">
                <a:solidFill>
                  <a:schemeClr val="dk1"/>
                </a:solidFill>
                <a:latin typeface="Calibri"/>
                <a:ea typeface="Calibri"/>
                <a:cs typeface="Calibri"/>
                <a:sym typeface="Calibri"/>
              </a:rPr>
              <a:t>REQUISITI GENERALI DI AMMISSIBILITA’</a:t>
            </a:r>
          </a:p>
        </p:txBody>
      </p:sp>
      <p:pic>
        <p:nvPicPr>
          <p:cNvPr id="4" name="Immagine 3"/>
          <p:cNvPicPr>
            <a:picLocks noChangeAspect="1"/>
          </p:cNvPicPr>
          <p:nvPr/>
        </p:nvPicPr>
        <p:blipFill rotWithShape="1">
          <a:blip r:embed="rId2"/>
          <a:srcRect l="1" t="2733" r="37610" b="93651"/>
          <a:stretch/>
        </p:blipFill>
        <p:spPr>
          <a:xfrm>
            <a:off x="693585" y="554182"/>
            <a:ext cx="8988297" cy="243677"/>
          </a:xfrm>
          <a:prstGeom prst="rect">
            <a:avLst/>
          </a:prstGeom>
        </p:spPr>
      </p:pic>
      <p:pic>
        <p:nvPicPr>
          <p:cNvPr id="5" name="Immagine 4"/>
          <p:cNvPicPr>
            <a:picLocks noChangeAspect="1"/>
          </p:cNvPicPr>
          <p:nvPr/>
        </p:nvPicPr>
        <p:blipFill rotWithShape="1">
          <a:blip r:embed="rId2"/>
          <a:srcRect l="39990" t="26408" r="25329" b="26905"/>
          <a:stretch/>
        </p:blipFill>
        <p:spPr>
          <a:xfrm>
            <a:off x="3174023" y="1065936"/>
            <a:ext cx="8187108" cy="5156033"/>
          </a:xfrm>
          <a:prstGeom prst="rect">
            <a:avLst/>
          </a:prstGeom>
        </p:spPr>
      </p:pic>
    </p:spTree>
    <p:extLst>
      <p:ext uri="{BB962C8B-B14F-4D97-AF65-F5344CB8AC3E}">
        <p14:creationId xmlns:p14="http://schemas.microsoft.com/office/powerpoint/2010/main" val="1653733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4;p14"/>
          <p:cNvSpPr txBox="1">
            <a:spLocks/>
          </p:cNvSpPr>
          <p:nvPr/>
        </p:nvSpPr>
        <p:spPr>
          <a:xfrm>
            <a:off x="0" y="0"/>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dirty="0" smtClean="0"/>
              <a:t>REQUISITI GENERALI DI AMMISSIBILITA’</a:t>
            </a:r>
            <a:endParaRPr lang="it-IT" sz="3600" b="1" dirty="0"/>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t="3968" b="5402"/>
          <a:stretch/>
        </p:blipFill>
        <p:spPr>
          <a:xfrm>
            <a:off x="3833090" y="693750"/>
            <a:ext cx="4747492" cy="6085157"/>
          </a:xfrm>
          <a:prstGeom prst="rect">
            <a:avLst/>
          </a:prstGeom>
        </p:spPr>
      </p:pic>
    </p:spTree>
    <p:extLst>
      <p:ext uri="{BB962C8B-B14F-4D97-AF65-F5344CB8AC3E}">
        <p14:creationId xmlns:p14="http://schemas.microsoft.com/office/powerpoint/2010/main" val="3481955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it-IT" sz="2400" b="1" dirty="0">
                <a:solidFill>
                  <a:prstClr val="black"/>
                </a:solidFill>
              </a:rPr>
              <a:t>BANDI PUBBLICATI SUL BUR N.2 DEL 3 GENNAIO 2020</a:t>
            </a:r>
            <a:endParaRPr lang="it-IT" sz="32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816" y="5958242"/>
            <a:ext cx="4052807" cy="55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contenuto 3"/>
          <p:cNvSpPr>
            <a:spLocks noGrp="1"/>
          </p:cNvSpPr>
          <p:nvPr>
            <p:ph idx="1"/>
          </p:nvPr>
        </p:nvSpPr>
        <p:spPr>
          <a:xfrm>
            <a:off x="853698" y="1476914"/>
            <a:ext cx="10515600" cy="4351338"/>
          </a:xfrm>
        </p:spPr>
        <p:txBody>
          <a:bodyPr>
            <a:normAutofit fontScale="92500" lnSpcReduction="10000"/>
          </a:bodyPr>
          <a:lstStyle/>
          <a:p>
            <a:pPr algn="just"/>
            <a:r>
              <a:rPr lang="it-IT" dirty="0" smtClean="0"/>
              <a:t>A seguito della Decisione n. C(2020)128 del 13 gennaio 2020 la Commissione europea ha approvato il nuovo PO FEAMP 2014-2020  e di conseguenza è stata confermata la proposta di rimodulazione del Piano Finanziario della Regione del Veneto. Ciò premesso, ai sensi della DGR n. 1943 del 23 dicembre 2019, si potranno stanziare con successiva DGR risorse aggiuntive per le Misure: </a:t>
            </a:r>
          </a:p>
          <a:p>
            <a:pPr marL="0" indent="0">
              <a:buNone/>
            </a:pPr>
            <a:r>
              <a:rPr lang="it-IT" dirty="0" smtClean="0"/>
              <a:t>				1.32 da € 497.000 fino ad € 897.000</a:t>
            </a:r>
          </a:p>
          <a:p>
            <a:pPr marL="0" indent="0">
              <a:buNone/>
            </a:pPr>
            <a:r>
              <a:rPr lang="it-IT" dirty="0" smtClean="0"/>
              <a:t>				1.43 da € 846.000 fino ad € 2.670.695,44</a:t>
            </a:r>
            <a:endParaRPr lang="it-IT" dirty="0"/>
          </a:p>
          <a:p>
            <a:pPr marL="0" indent="0">
              <a:buNone/>
            </a:pPr>
            <a:r>
              <a:rPr lang="it-IT" dirty="0" smtClean="0"/>
              <a:t>				1.44 art.29 da € 269.363,29 fino ad € 569.363,29</a:t>
            </a:r>
          </a:p>
          <a:p>
            <a:pPr marL="0" indent="0">
              <a:buNone/>
            </a:pPr>
            <a:r>
              <a:rPr lang="it-IT" dirty="0" smtClean="0"/>
              <a:t>				2.54 da € 158.532,52 fino ad € 1.071.930,65</a:t>
            </a:r>
          </a:p>
          <a:p>
            <a:pPr marL="0" indent="0">
              <a:buNone/>
            </a:pPr>
            <a:r>
              <a:rPr lang="it-IT" dirty="0" smtClean="0"/>
              <a:t>				5.69 da € 750.000 fino ad € 4.250.000</a:t>
            </a:r>
            <a:endParaRPr lang="it-IT" dirty="0"/>
          </a:p>
        </p:txBody>
      </p:sp>
      <p:sp>
        <p:nvSpPr>
          <p:cNvPr id="5" name="Freccia a destra 4"/>
          <p:cNvSpPr/>
          <p:nvPr/>
        </p:nvSpPr>
        <p:spPr>
          <a:xfrm>
            <a:off x="3742840" y="3963691"/>
            <a:ext cx="557939" cy="22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3742840" y="3620144"/>
            <a:ext cx="557939" cy="22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3742840" y="4472552"/>
            <a:ext cx="557939" cy="22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3742839" y="4894879"/>
            <a:ext cx="557939" cy="22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3742838" y="5364994"/>
            <a:ext cx="557939" cy="224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itolo 1"/>
          <p:cNvSpPr txBox="1">
            <a:spLocks/>
          </p:cNvSpPr>
          <p:nvPr/>
        </p:nvSpPr>
        <p:spPr>
          <a:xfrm>
            <a:off x="0" y="1"/>
            <a:ext cx="12192000" cy="720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latin typeface="+mn-lt"/>
                <a:ea typeface="+mn-ea"/>
                <a:cs typeface="+mn-cs"/>
              </a:rPr>
              <a:t>INFORMAZIONI GENERALI</a:t>
            </a:r>
            <a:endParaRPr lang="it-IT" sz="3600" b="1" dirty="0">
              <a:latin typeface="+mn-lt"/>
              <a:ea typeface="+mn-ea"/>
              <a:cs typeface="+mn-cs"/>
            </a:endParaRPr>
          </a:p>
        </p:txBody>
      </p:sp>
    </p:spTree>
    <p:extLst>
      <p:ext uri="{BB962C8B-B14F-4D97-AF65-F5344CB8AC3E}">
        <p14:creationId xmlns:p14="http://schemas.microsoft.com/office/powerpoint/2010/main" val="3810692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t="4348" b="4425"/>
          <a:stretch/>
        </p:blipFill>
        <p:spPr>
          <a:xfrm>
            <a:off x="3676073" y="587311"/>
            <a:ext cx="4821382" cy="6219232"/>
          </a:xfrm>
          <a:prstGeom prst="rect">
            <a:avLst/>
          </a:prstGeom>
        </p:spPr>
      </p:pic>
      <p:sp>
        <p:nvSpPr>
          <p:cNvPr id="4" name="Google Shape;94;p14"/>
          <p:cNvSpPr txBox="1">
            <a:spLocks/>
          </p:cNvSpPr>
          <p:nvPr/>
        </p:nvSpPr>
        <p:spPr>
          <a:xfrm>
            <a:off x="0" y="0"/>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dirty="0" smtClean="0"/>
              <a:t>REQUISITI GENERALI DI AMMISSIBILITA’</a:t>
            </a:r>
            <a:endParaRPr lang="it-IT" sz="3600" b="1" dirty="0"/>
          </a:p>
        </p:txBody>
      </p:sp>
    </p:spTree>
    <p:extLst>
      <p:ext uri="{BB962C8B-B14F-4D97-AF65-F5344CB8AC3E}">
        <p14:creationId xmlns:p14="http://schemas.microsoft.com/office/powerpoint/2010/main" val="499832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t="4113" b="3951"/>
          <a:stretch/>
        </p:blipFill>
        <p:spPr>
          <a:xfrm>
            <a:off x="3773406" y="667161"/>
            <a:ext cx="4645188" cy="6038440"/>
          </a:xfrm>
          <a:prstGeom prst="rect">
            <a:avLst/>
          </a:prstGeom>
        </p:spPr>
      </p:pic>
      <p:sp>
        <p:nvSpPr>
          <p:cNvPr id="5" name="Google Shape;94;p14"/>
          <p:cNvSpPr txBox="1">
            <a:spLocks/>
          </p:cNvSpPr>
          <p:nvPr/>
        </p:nvSpPr>
        <p:spPr>
          <a:xfrm>
            <a:off x="0" y="0"/>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dirty="0" smtClean="0"/>
              <a:t>REQUISITI GENERALI DI AMMISSIBILITA’</a:t>
            </a:r>
            <a:endParaRPr lang="it-IT" sz="3600" b="1" dirty="0"/>
          </a:p>
        </p:txBody>
      </p:sp>
    </p:spTree>
    <p:extLst>
      <p:ext uri="{BB962C8B-B14F-4D97-AF65-F5344CB8AC3E}">
        <p14:creationId xmlns:p14="http://schemas.microsoft.com/office/powerpoint/2010/main" val="1486610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3707" y="1124403"/>
            <a:ext cx="10515600" cy="1325563"/>
          </a:xfrm>
        </p:spPr>
        <p:txBody>
          <a:bodyPr/>
          <a:lstStyle/>
          <a:p>
            <a:pPr algn="ctr"/>
            <a:r>
              <a:rPr lang="it-IT" b="1" dirty="0" smtClean="0"/>
              <a:t>Regola generale:</a:t>
            </a:r>
            <a:endParaRPr lang="it-IT" b="1" dirty="0"/>
          </a:p>
        </p:txBody>
      </p:sp>
      <p:sp>
        <p:nvSpPr>
          <p:cNvPr id="3" name="Segnaposto contenuto 2"/>
          <p:cNvSpPr>
            <a:spLocks noGrp="1"/>
          </p:cNvSpPr>
          <p:nvPr>
            <p:ph idx="1"/>
          </p:nvPr>
        </p:nvSpPr>
        <p:spPr/>
        <p:txBody>
          <a:bodyPr/>
          <a:lstStyle/>
          <a:p>
            <a:pPr marL="0" indent="0" algn="ctr">
              <a:buNone/>
            </a:pPr>
            <a:endParaRPr lang="it-IT" b="1" dirty="0" smtClean="0">
              <a:solidFill>
                <a:srgbClr val="00B050"/>
              </a:solidFill>
              <a:effectLst>
                <a:outerShdw blurRad="38100" dist="38100" dir="2700000" algn="tl">
                  <a:srgbClr val="000000">
                    <a:alpha val="43137"/>
                  </a:srgbClr>
                </a:outerShdw>
              </a:effectLst>
            </a:endParaRPr>
          </a:p>
          <a:p>
            <a:pPr marL="0" indent="0" algn="ctr">
              <a:buNone/>
            </a:pPr>
            <a:r>
              <a:rPr lang="it-IT" sz="3200" b="1" dirty="0" smtClean="0">
                <a:solidFill>
                  <a:srgbClr val="00B050"/>
                </a:solidFill>
                <a:effectLst>
                  <a:outerShdw blurRad="38100" dist="38100" dir="2700000" algn="tl">
                    <a:srgbClr val="000000">
                      <a:alpha val="43137"/>
                    </a:srgbClr>
                  </a:outerShdw>
                </a:effectLst>
              </a:rPr>
              <a:t>comunicare tempestivamente </a:t>
            </a:r>
          </a:p>
          <a:p>
            <a:pPr marL="0" indent="0" algn="ctr">
              <a:buNone/>
            </a:pPr>
            <a:r>
              <a:rPr lang="it-IT" sz="3200" b="1" dirty="0" smtClean="0">
                <a:effectLst>
                  <a:outerShdw blurRad="38100" dist="38100" dir="2700000" algn="tl">
                    <a:srgbClr val="000000">
                      <a:alpha val="43137"/>
                    </a:srgbClr>
                  </a:outerShdw>
                </a:effectLst>
              </a:rPr>
              <a:t>tutte le variazioni</a:t>
            </a:r>
            <a:endParaRPr lang="it-IT" sz="3200" dirty="0" smtClean="0"/>
          </a:p>
          <a:p>
            <a:pPr marL="0" indent="0" algn="ctr">
              <a:buNone/>
            </a:pPr>
            <a:r>
              <a:rPr lang="it-IT" sz="3200" b="1" dirty="0" smtClean="0">
                <a:effectLst>
                  <a:outerShdw blurRad="38100" dist="38100" dir="2700000" algn="tl">
                    <a:srgbClr val="000000">
                      <a:alpha val="43137"/>
                    </a:srgbClr>
                  </a:outerShdw>
                </a:effectLst>
              </a:rPr>
              <a:t>dei dati esposti </a:t>
            </a:r>
          </a:p>
          <a:p>
            <a:pPr marL="0" indent="0" algn="ctr">
              <a:buNone/>
            </a:pPr>
            <a:r>
              <a:rPr lang="it-IT" sz="3200" b="1" dirty="0" smtClean="0">
                <a:effectLst>
                  <a:outerShdw blurRad="38100" dist="38100" dir="2700000" algn="tl">
                    <a:srgbClr val="000000">
                      <a:alpha val="43137"/>
                    </a:srgbClr>
                  </a:outerShdw>
                </a:effectLst>
              </a:rPr>
              <a:t>nella domanda e nella documentazione allegata </a:t>
            </a:r>
            <a:endParaRPr lang="it-IT" sz="3200" b="1" dirty="0">
              <a:effectLst>
                <a:outerShdw blurRad="38100" dist="38100" dir="2700000" algn="tl">
                  <a:srgbClr val="000000">
                    <a:alpha val="43137"/>
                  </a:srgbClr>
                </a:outerShdw>
              </a:effectLst>
            </a:endParaRPr>
          </a:p>
        </p:txBody>
      </p:sp>
      <p:sp>
        <p:nvSpPr>
          <p:cNvPr id="5"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600"/>
            </a:pPr>
            <a:r>
              <a:rPr lang="it-IT" sz="3600" b="1" smtClean="0"/>
              <a:t>REQUISITI GENERALI DI AMMISSIBILITA’</a:t>
            </a:r>
            <a:endParaRPr lang="it-IT" sz="3600" b="1" dirty="0"/>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3187477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860952" y="1165869"/>
            <a:ext cx="8321040" cy="1761425"/>
          </a:xfrm>
        </p:spPr>
        <p:txBody>
          <a:bodyPr>
            <a:normAutofit/>
          </a:bodyPr>
          <a:lstStyle/>
          <a:p>
            <a:pPr algn="ctr"/>
            <a:r>
              <a:rPr lang="it-IT" sz="4400" b="1" dirty="0" smtClean="0">
                <a:solidFill>
                  <a:srgbClr val="FF0000"/>
                </a:solidFill>
              </a:rPr>
              <a:t>Obbligo di comunicare:</a:t>
            </a:r>
            <a:br>
              <a:rPr lang="it-IT" sz="4400" b="1" dirty="0" smtClean="0">
                <a:solidFill>
                  <a:srgbClr val="FF0000"/>
                </a:solidFill>
              </a:rPr>
            </a:br>
            <a:endParaRPr lang="it-IT" sz="4400" b="1" dirty="0">
              <a:effectLst>
                <a:outerShdw blurRad="38100" dist="38100" dir="2700000" algn="tl">
                  <a:srgbClr val="000000">
                    <a:alpha val="43137"/>
                  </a:srgbClr>
                </a:outerShdw>
              </a:effectLst>
            </a:endParaRPr>
          </a:p>
        </p:txBody>
      </p:sp>
      <p:sp>
        <p:nvSpPr>
          <p:cNvPr id="3" name="Sottotitolo 2"/>
          <p:cNvSpPr>
            <a:spLocks noGrp="1"/>
          </p:cNvSpPr>
          <p:nvPr>
            <p:ph type="subTitle" idx="4294967295"/>
          </p:nvPr>
        </p:nvSpPr>
        <p:spPr>
          <a:xfrm>
            <a:off x="627018" y="2612571"/>
            <a:ext cx="11194868" cy="3030583"/>
          </a:xfrm>
        </p:spPr>
        <p:txBody>
          <a:bodyPr>
            <a:noAutofit/>
          </a:bodyPr>
          <a:lstStyle/>
          <a:p>
            <a:pPr marL="0" indent="0" algn="just">
              <a:spcBef>
                <a:spcPct val="0"/>
              </a:spcBef>
              <a:buNone/>
            </a:pPr>
            <a:r>
              <a:rPr lang="it-IT" sz="4400" b="1" dirty="0" smtClean="0">
                <a:effectLst>
                  <a:outerShdw blurRad="38100" dist="38100" dir="2700000" algn="tl">
                    <a:srgbClr val="000000">
                      <a:alpha val="43137"/>
                    </a:srgbClr>
                  </a:outerShdw>
                </a:effectLst>
                <a:latin typeface="+mj-lt"/>
                <a:ea typeface="+mj-ea"/>
                <a:cs typeface="+mj-cs"/>
              </a:rPr>
              <a:t>Variazione dei </a:t>
            </a:r>
            <a:r>
              <a:rPr lang="it-IT" sz="4400" b="1" dirty="0">
                <a:effectLst>
                  <a:outerShdw blurRad="38100" dist="38100" dir="2700000" algn="tl">
                    <a:srgbClr val="000000">
                      <a:alpha val="43137"/>
                    </a:srgbClr>
                  </a:outerShdw>
                </a:effectLst>
                <a:latin typeface="+mj-lt"/>
                <a:ea typeface="+mj-ea"/>
                <a:cs typeface="+mj-cs"/>
              </a:rPr>
              <a:t>soggetti </a:t>
            </a:r>
            <a:r>
              <a:rPr lang="it-IT" sz="4400" dirty="0" smtClean="0">
                <a:latin typeface="+mj-lt"/>
                <a:ea typeface="+mj-ea"/>
                <a:cs typeface="+mj-cs"/>
              </a:rPr>
              <a:t>che </a:t>
            </a:r>
            <a:r>
              <a:rPr lang="it-IT" sz="4400" dirty="0">
                <a:effectLst>
                  <a:outerShdw blurRad="38100" dist="38100" dir="2700000" algn="tl">
                    <a:srgbClr val="000000">
                      <a:alpha val="43137"/>
                    </a:srgbClr>
                  </a:outerShdw>
                </a:effectLst>
                <a:latin typeface="+mj-lt"/>
                <a:ea typeface="+mj-ea"/>
                <a:cs typeface="+mj-cs"/>
              </a:rPr>
              <a:t>rivestono</a:t>
            </a:r>
            <a:r>
              <a:rPr lang="it-IT" sz="4400" b="1" dirty="0">
                <a:effectLst>
                  <a:outerShdw blurRad="38100" dist="38100" dir="2700000" algn="tl">
                    <a:srgbClr val="000000">
                      <a:alpha val="43137"/>
                    </a:srgbClr>
                  </a:outerShdw>
                </a:effectLst>
                <a:latin typeface="+mj-lt"/>
                <a:ea typeface="+mj-ea"/>
                <a:cs typeface="+mj-cs"/>
              </a:rPr>
              <a:t> </a:t>
            </a:r>
            <a:r>
              <a:rPr lang="it-IT" sz="4400" b="1" dirty="0" smtClean="0">
                <a:effectLst>
                  <a:outerShdw blurRad="38100" dist="38100" dir="2700000" algn="tl">
                    <a:srgbClr val="000000">
                      <a:alpha val="43137"/>
                    </a:srgbClr>
                  </a:outerShdw>
                </a:effectLst>
                <a:latin typeface="+mj-lt"/>
                <a:ea typeface="+mj-ea"/>
                <a:cs typeface="+mj-cs"/>
              </a:rPr>
              <a:t>posizione </a:t>
            </a:r>
            <a:r>
              <a:rPr lang="it-IT" sz="4400" b="1" dirty="0">
                <a:effectLst>
                  <a:outerShdw blurRad="38100" dist="38100" dir="2700000" algn="tl">
                    <a:srgbClr val="000000">
                      <a:alpha val="43137"/>
                    </a:srgbClr>
                  </a:outerShdw>
                </a:effectLst>
                <a:latin typeface="+mj-lt"/>
                <a:ea typeface="+mj-ea"/>
                <a:cs typeface="+mj-cs"/>
              </a:rPr>
              <a:t>decisionale </a:t>
            </a:r>
            <a:r>
              <a:rPr lang="it-IT" sz="4400" dirty="0" smtClean="0">
                <a:effectLst>
                  <a:outerShdw blurRad="38100" dist="38100" dir="2700000" algn="tl">
                    <a:srgbClr val="000000">
                      <a:alpha val="43137"/>
                    </a:srgbClr>
                  </a:outerShdw>
                </a:effectLst>
                <a:latin typeface="+mj-lt"/>
                <a:ea typeface="+mj-ea"/>
                <a:cs typeface="+mj-cs"/>
              </a:rPr>
              <a:t>all’interno </a:t>
            </a:r>
            <a:r>
              <a:rPr lang="it-IT" sz="4400" b="1" dirty="0">
                <a:effectLst>
                  <a:outerShdw blurRad="38100" dist="38100" dir="2700000" algn="tl">
                    <a:srgbClr val="000000">
                      <a:alpha val="43137"/>
                    </a:srgbClr>
                  </a:outerShdw>
                </a:effectLst>
                <a:latin typeface="+mj-lt"/>
                <a:ea typeface="+mj-ea"/>
                <a:cs typeface="+mj-cs"/>
              </a:rPr>
              <a:t>del soggetto economico che ha chiesto sostegno</a:t>
            </a:r>
          </a:p>
        </p:txBody>
      </p:sp>
      <p:sp>
        <p:nvSpPr>
          <p:cNvPr id="5"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600"/>
              <a:buFont typeface="Calibri"/>
              <a:buNone/>
            </a:pPr>
            <a:r>
              <a:rPr lang="it-IT" sz="3600" b="1" smtClean="0">
                <a:latin typeface="Calibri"/>
                <a:ea typeface="Calibri"/>
                <a:cs typeface="Calibri"/>
                <a:sym typeface="Calibri"/>
              </a:rPr>
              <a:t>REQUISITI GENERALI DI AMMISSIBILITA’</a:t>
            </a:r>
            <a:endParaRPr lang="it-IT" sz="3600" b="1" dirty="0">
              <a:latin typeface="Calibri"/>
              <a:ea typeface="Calibri"/>
              <a:cs typeface="Calibri"/>
              <a:sym typeface="Calibri"/>
            </a:endParaRPr>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390562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3326" y="1020278"/>
            <a:ext cx="11573691" cy="4832092"/>
          </a:xfrm>
          <a:prstGeom prst="rect">
            <a:avLst/>
          </a:prstGeom>
        </p:spPr>
        <p:txBody>
          <a:bodyPr wrap="square">
            <a:spAutoFit/>
          </a:bodyPr>
          <a:lstStyle/>
          <a:p>
            <a:pPr algn="ctr"/>
            <a:endParaRPr lang="it-IT" sz="4400" b="1" dirty="0" smtClean="0">
              <a:solidFill>
                <a:srgbClr val="C00000"/>
              </a:solidFill>
              <a:effectLst>
                <a:outerShdw blurRad="38100" dist="38100" dir="2700000" algn="tl">
                  <a:srgbClr val="000000">
                    <a:alpha val="43137"/>
                  </a:srgbClr>
                </a:outerShdw>
              </a:effectLst>
            </a:endParaRPr>
          </a:p>
          <a:p>
            <a:pPr algn="ctr"/>
            <a:r>
              <a:rPr lang="it-IT" sz="4400" b="1" dirty="0" smtClean="0">
                <a:solidFill>
                  <a:srgbClr val="C00000"/>
                </a:solidFill>
                <a:effectLst>
                  <a:outerShdw blurRad="38100" dist="38100" dir="2700000" algn="tl">
                    <a:srgbClr val="000000">
                      <a:alpha val="43137"/>
                    </a:srgbClr>
                  </a:outerShdw>
                </a:effectLst>
              </a:rPr>
              <a:t>autodichiarazione </a:t>
            </a:r>
            <a:r>
              <a:rPr lang="it-IT" sz="4400" b="1" dirty="0">
                <a:solidFill>
                  <a:srgbClr val="C00000"/>
                </a:solidFill>
                <a:effectLst>
                  <a:outerShdw blurRad="38100" dist="38100" dir="2700000" algn="tl">
                    <a:srgbClr val="000000">
                      <a:alpha val="43137"/>
                    </a:srgbClr>
                  </a:outerShdw>
                </a:effectLst>
              </a:rPr>
              <a:t>sostitutiva</a:t>
            </a:r>
            <a:r>
              <a:rPr lang="it-IT" b="1" dirty="0">
                <a:solidFill>
                  <a:srgbClr val="C00000"/>
                </a:solidFill>
                <a:effectLst>
                  <a:outerShdw blurRad="38100" dist="38100" dir="2700000" algn="tl">
                    <a:srgbClr val="000000">
                      <a:alpha val="43137"/>
                    </a:srgbClr>
                  </a:outerShdw>
                </a:effectLst>
              </a:rPr>
              <a:t> </a:t>
            </a:r>
          </a:p>
          <a:p>
            <a:pPr algn="ctr"/>
            <a:endParaRPr lang="it-IT" sz="4400" b="1" dirty="0" smtClean="0">
              <a:solidFill>
                <a:srgbClr val="C00000"/>
              </a:solidFill>
              <a:effectLst>
                <a:outerShdw blurRad="38100" dist="38100" dir="2700000" algn="tl">
                  <a:srgbClr val="000000">
                    <a:alpha val="43137"/>
                  </a:srgbClr>
                </a:outerShdw>
              </a:effectLst>
            </a:endParaRPr>
          </a:p>
          <a:p>
            <a:pPr algn="ctr"/>
            <a:endParaRPr lang="it-IT" sz="4400" b="1" dirty="0" smtClean="0">
              <a:solidFill>
                <a:srgbClr val="C00000"/>
              </a:solidFill>
              <a:effectLst>
                <a:outerShdw blurRad="38100" dist="38100" dir="2700000" algn="tl">
                  <a:srgbClr val="000000">
                    <a:alpha val="43137"/>
                  </a:srgbClr>
                </a:outerShdw>
              </a:effectLst>
            </a:endParaRPr>
          </a:p>
          <a:p>
            <a:pPr algn="ctr"/>
            <a:endParaRPr lang="it-IT" sz="4400" b="1" dirty="0">
              <a:solidFill>
                <a:srgbClr val="C00000"/>
              </a:solidFill>
              <a:effectLst>
                <a:outerShdw blurRad="38100" dist="38100" dir="2700000" algn="tl">
                  <a:srgbClr val="000000">
                    <a:alpha val="43137"/>
                  </a:srgbClr>
                </a:outerShdw>
              </a:effectLst>
            </a:endParaRPr>
          </a:p>
          <a:p>
            <a:pPr algn="ctr"/>
            <a:r>
              <a:rPr lang="it-IT" sz="4400" b="1" dirty="0" smtClean="0">
                <a:effectLst>
                  <a:outerShdw blurRad="38100" dist="38100" dir="2700000" algn="tl">
                    <a:srgbClr val="000000">
                      <a:alpha val="43137"/>
                    </a:srgbClr>
                  </a:outerShdw>
                </a:effectLst>
              </a:rPr>
              <a:t>verifica </a:t>
            </a:r>
            <a:r>
              <a:rPr lang="it-IT" sz="4400" b="1" dirty="0">
                <a:effectLst>
                  <a:outerShdw blurRad="38100" dist="38100" dir="2700000" algn="tl">
                    <a:srgbClr val="000000">
                      <a:alpha val="43137"/>
                    </a:srgbClr>
                  </a:outerShdw>
                </a:effectLst>
              </a:rPr>
              <a:t>di </a:t>
            </a:r>
            <a:r>
              <a:rPr lang="it-IT" sz="4400" b="1" dirty="0">
                <a:solidFill>
                  <a:srgbClr val="C00000"/>
                </a:solidFill>
                <a:effectLst>
                  <a:outerShdw blurRad="38100" dist="38100" dir="2700000" algn="tl">
                    <a:srgbClr val="000000">
                      <a:alpha val="43137"/>
                    </a:srgbClr>
                  </a:outerShdw>
                </a:effectLst>
              </a:rPr>
              <a:t>conformità </a:t>
            </a:r>
            <a:endParaRPr lang="it-IT" sz="4400" b="1" dirty="0" smtClean="0">
              <a:solidFill>
                <a:srgbClr val="C00000"/>
              </a:solidFill>
              <a:effectLst>
                <a:outerShdw blurRad="38100" dist="38100" dir="2700000" algn="tl">
                  <a:srgbClr val="000000">
                    <a:alpha val="43137"/>
                  </a:srgbClr>
                </a:outerShdw>
              </a:effectLst>
            </a:endParaRPr>
          </a:p>
          <a:p>
            <a:pPr algn="ctr"/>
            <a:r>
              <a:rPr lang="it-IT" sz="4400" b="1" dirty="0" smtClean="0">
                <a:effectLst>
                  <a:outerShdw blurRad="38100" dist="38100" dir="2700000" algn="tl">
                    <a:srgbClr val="000000">
                      <a:alpha val="43137"/>
                    </a:srgbClr>
                  </a:outerShdw>
                </a:effectLst>
              </a:rPr>
              <a:t>alla</a:t>
            </a:r>
            <a:r>
              <a:rPr lang="it-IT" sz="4400" b="1" dirty="0" smtClean="0">
                <a:solidFill>
                  <a:srgbClr val="C00000"/>
                </a:solidFill>
                <a:effectLst>
                  <a:outerShdw blurRad="38100" dist="38100" dir="2700000" algn="tl">
                    <a:srgbClr val="000000">
                      <a:alpha val="43137"/>
                    </a:srgbClr>
                  </a:outerShdw>
                </a:effectLst>
              </a:rPr>
              <a:t> </a:t>
            </a:r>
            <a:r>
              <a:rPr lang="it-IT" sz="4400" b="1" dirty="0">
                <a:solidFill>
                  <a:srgbClr val="C00000"/>
                </a:solidFill>
                <a:effectLst>
                  <a:outerShdw blurRad="38100" dist="38100" dir="2700000" algn="tl">
                    <a:srgbClr val="000000">
                      <a:alpha val="43137"/>
                    </a:srgbClr>
                  </a:outerShdw>
                </a:effectLst>
              </a:rPr>
              <a:t>normativa vigente  </a:t>
            </a:r>
          </a:p>
        </p:txBody>
      </p:sp>
      <p:sp>
        <p:nvSpPr>
          <p:cNvPr id="3" name="Freccia in giù 2"/>
          <p:cNvSpPr/>
          <p:nvPr/>
        </p:nvSpPr>
        <p:spPr>
          <a:xfrm flipH="1">
            <a:off x="5935545" y="3041583"/>
            <a:ext cx="948922" cy="606391"/>
          </a:xfrm>
          <a:prstGeom prst="downArrow">
            <a:avLst>
              <a:gd name="adj1" fmla="val 50000"/>
              <a:gd name="adj2" fmla="val 52154"/>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0"/>
              <a:solidFill>
                <a:schemeClr val="tx1"/>
              </a:solidFill>
              <a:effectLst>
                <a:outerShdw blurRad="38100" dist="19050" dir="2700000" algn="tl" rotWithShape="0">
                  <a:schemeClr val="dk1">
                    <a:alpha val="40000"/>
                  </a:schemeClr>
                </a:outerShdw>
              </a:effectLst>
            </a:endParaRPr>
          </a:p>
        </p:txBody>
      </p:sp>
      <p:sp>
        <p:nvSpPr>
          <p:cNvPr id="5"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600"/>
              <a:buFont typeface="Calibri"/>
              <a:buNone/>
            </a:pPr>
            <a:r>
              <a:rPr lang="it-IT" sz="3600" b="1" smtClean="0">
                <a:latin typeface="Calibri"/>
                <a:ea typeface="Calibri"/>
                <a:cs typeface="Calibri"/>
                <a:sym typeface="Calibri"/>
              </a:rPr>
              <a:t>REQUISITI GENERALI DI AMMISSIBILITA’</a:t>
            </a:r>
            <a:endParaRPr lang="it-IT" sz="3600" b="1" dirty="0">
              <a:latin typeface="Calibri"/>
              <a:ea typeface="Calibri"/>
              <a:cs typeface="Calibri"/>
              <a:sym typeface="Calibri"/>
            </a:endParaRPr>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103201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3514" y="1339574"/>
            <a:ext cx="10384972" cy="4154984"/>
          </a:xfrm>
          <a:prstGeom prst="rect">
            <a:avLst/>
          </a:prstGeom>
        </p:spPr>
        <p:txBody>
          <a:bodyPr wrap="square">
            <a:spAutoFit/>
          </a:bodyPr>
          <a:lstStyle/>
          <a:p>
            <a:pPr algn="ctr"/>
            <a:r>
              <a:rPr lang="it-IT" sz="4400" b="1" dirty="0" smtClean="0">
                <a:solidFill>
                  <a:srgbClr val="C00000"/>
                </a:solidFill>
                <a:effectLst>
                  <a:outerShdw blurRad="38100" dist="38100" dir="2700000" algn="tl">
                    <a:srgbClr val="000000">
                      <a:alpha val="43137"/>
                    </a:srgbClr>
                  </a:outerShdw>
                </a:effectLst>
              </a:rPr>
              <a:t>in </a:t>
            </a:r>
            <a:r>
              <a:rPr lang="it-IT" sz="4400" b="1" dirty="0">
                <a:solidFill>
                  <a:srgbClr val="C00000"/>
                </a:solidFill>
                <a:effectLst>
                  <a:outerShdw blurRad="38100" dist="38100" dir="2700000" algn="tl">
                    <a:srgbClr val="000000">
                      <a:alpha val="43137"/>
                    </a:srgbClr>
                  </a:outerShdw>
                </a:effectLst>
              </a:rPr>
              <a:t>presenza </a:t>
            </a:r>
            <a:endParaRPr lang="it-IT" sz="4400" b="1" dirty="0" smtClean="0">
              <a:solidFill>
                <a:srgbClr val="C00000"/>
              </a:solidFill>
              <a:effectLst>
                <a:outerShdw blurRad="38100" dist="38100" dir="2700000" algn="tl">
                  <a:srgbClr val="000000">
                    <a:alpha val="43137"/>
                  </a:srgbClr>
                </a:outerShdw>
              </a:effectLst>
            </a:endParaRPr>
          </a:p>
          <a:p>
            <a:pPr algn="ctr"/>
            <a:r>
              <a:rPr lang="it-IT" sz="4400" b="1" dirty="0" smtClean="0">
                <a:solidFill>
                  <a:srgbClr val="C00000"/>
                </a:solidFill>
                <a:effectLst>
                  <a:outerShdw blurRad="38100" dist="38100" dir="2700000" algn="tl">
                    <a:srgbClr val="000000">
                      <a:alpha val="43137"/>
                    </a:srgbClr>
                  </a:outerShdw>
                </a:effectLst>
              </a:rPr>
              <a:t>di </a:t>
            </a:r>
            <a:r>
              <a:rPr lang="it-IT" sz="4400" b="1" dirty="0">
                <a:solidFill>
                  <a:srgbClr val="C00000"/>
                </a:solidFill>
                <a:effectLst>
                  <a:outerShdw blurRad="38100" dist="38100" dir="2700000" algn="tl">
                    <a:srgbClr val="000000">
                      <a:alpha val="43137"/>
                    </a:srgbClr>
                  </a:outerShdw>
                </a:effectLst>
              </a:rPr>
              <a:t>dichiarazioni mendaci </a:t>
            </a:r>
            <a:endParaRPr lang="it-IT" sz="4400" b="1" dirty="0" smtClean="0">
              <a:solidFill>
                <a:srgbClr val="C00000"/>
              </a:solidFill>
              <a:effectLst>
                <a:outerShdw blurRad="38100" dist="38100" dir="2700000" algn="tl">
                  <a:srgbClr val="000000">
                    <a:alpha val="43137"/>
                  </a:srgbClr>
                </a:outerShdw>
              </a:effectLst>
            </a:endParaRPr>
          </a:p>
          <a:p>
            <a:pPr algn="ctr"/>
            <a:endParaRPr lang="it-IT" sz="4400" b="1" dirty="0">
              <a:solidFill>
                <a:srgbClr val="C00000"/>
              </a:solidFill>
              <a:effectLst>
                <a:outerShdw blurRad="38100" dist="38100" dir="2700000" algn="tl">
                  <a:srgbClr val="000000">
                    <a:alpha val="43137"/>
                  </a:srgbClr>
                </a:outerShdw>
              </a:effectLst>
            </a:endParaRPr>
          </a:p>
          <a:p>
            <a:pPr algn="ctr"/>
            <a:endParaRPr lang="it-IT" sz="4400" b="1" dirty="0" smtClean="0">
              <a:solidFill>
                <a:srgbClr val="C00000"/>
              </a:solidFill>
              <a:effectLst>
                <a:outerShdw blurRad="38100" dist="38100" dir="2700000" algn="tl">
                  <a:srgbClr val="000000">
                    <a:alpha val="43137"/>
                  </a:srgbClr>
                </a:outerShdw>
              </a:effectLst>
            </a:endParaRPr>
          </a:p>
          <a:p>
            <a:pPr algn="ctr"/>
            <a:r>
              <a:rPr lang="it-IT" sz="4400" b="1" dirty="0" smtClean="0">
                <a:solidFill>
                  <a:srgbClr val="C00000"/>
                </a:solidFill>
                <a:effectLst>
                  <a:outerShdw blurRad="38100" dist="38100" dir="2700000" algn="tl">
                    <a:srgbClr val="000000">
                      <a:alpha val="43137"/>
                    </a:srgbClr>
                  </a:outerShdw>
                </a:effectLst>
              </a:rPr>
              <a:t>comunicazione </a:t>
            </a:r>
            <a:endParaRPr lang="it-IT" sz="4400" b="1" dirty="0">
              <a:solidFill>
                <a:srgbClr val="C00000"/>
              </a:solidFill>
              <a:effectLst>
                <a:outerShdw blurRad="38100" dist="38100" dir="2700000" algn="tl">
                  <a:srgbClr val="000000">
                    <a:alpha val="43137"/>
                  </a:srgbClr>
                </a:outerShdw>
              </a:effectLst>
            </a:endParaRPr>
          </a:p>
          <a:p>
            <a:pPr algn="ctr"/>
            <a:r>
              <a:rPr lang="it-IT" sz="4400" b="1" dirty="0">
                <a:solidFill>
                  <a:srgbClr val="C00000"/>
                </a:solidFill>
                <a:effectLst>
                  <a:outerShdw blurRad="38100" dist="38100" dir="2700000" algn="tl">
                    <a:srgbClr val="000000">
                      <a:alpha val="43137"/>
                    </a:srgbClr>
                  </a:outerShdw>
                </a:effectLst>
              </a:rPr>
              <a:t>all’Autorità giudiziaria competente</a:t>
            </a:r>
          </a:p>
        </p:txBody>
      </p:sp>
      <p:sp>
        <p:nvSpPr>
          <p:cNvPr id="3" name="Freccia in giù 2"/>
          <p:cNvSpPr/>
          <p:nvPr/>
        </p:nvSpPr>
        <p:spPr>
          <a:xfrm>
            <a:off x="5474323" y="2935803"/>
            <a:ext cx="593525" cy="962526"/>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0"/>
              <a:solidFill>
                <a:schemeClr val="tx1"/>
              </a:solidFill>
              <a:effectLst>
                <a:outerShdw blurRad="38100" dist="19050" dir="2700000" algn="tl" rotWithShape="0">
                  <a:schemeClr val="dk1">
                    <a:alpha val="40000"/>
                  </a:schemeClr>
                </a:outerShdw>
              </a:effectLst>
            </a:endParaRPr>
          </a:p>
        </p:txBody>
      </p:sp>
      <p:sp>
        <p:nvSpPr>
          <p:cNvPr id="5" name="Google Shape;94;p14"/>
          <p:cNvSpPr txBox="1">
            <a:spLocks/>
          </p:cNvSpPr>
          <p:nvPr/>
        </p:nvSpPr>
        <p:spPr>
          <a:xfrm>
            <a:off x="0" y="175491"/>
            <a:ext cx="12192000" cy="81323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600"/>
              <a:buFont typeface="Calibri"/>
              <a:buNone/>
            </a:pPr>
            <a:r>
              <a:rPr lang="it-IT" sz="3600" b="1" smtClean="0">
                <a:latin typeface="Calibri"/>
                <a:ea typeface="Calibri"/>
                <a:cs typeface="Calibri"/>
                <a:sym typeface="Calibri"/>
              </a:rPr>
              <a:t>REQUISITI GENERALI DI AMMISSIBILITA’</a:t>
            </a:r>
            <a:endParaRPr lang="it-IT" sz="3600" b="1" dirty="0">
              <a:latin typeface="Calibri"/>
              <a:ea typeface="Calibri"/>
              <a:cs typeface="Calibri"/>
              <a:sym typeface="Calibri"/>
            </a:endParaRPr>
          </a:p>
        </p:txBody>
      </p:sp>
      <p:grpSp>
        <p:nvGrpSpPr>
          <p:cNvPr id="6" name="Google Shape;96;p14"/>
          <p:cNvGrpSpPr/>
          <p:nvPr/>
        </p:nvGrpSpPr>
        <p:grpSpPr>
          <a:xfrm>
            <a:off x="4202889" y="6271491"/>
            <a:ext cx="3786222" cy="568037"/>
            <a:chOff x="1798291" y="5485794"/>
            <a:chExt cx="5864900" cy="780702"/>
          </a:xfrm>
        </p:grpSpPr>
        <p:pic>
          <p:nvPicPr>
            <p:cNvPr id="7" name="Google Shape;97;p14" descr="Descrizione: http://user.comune.caprinoveronese.vr.it/allegati/fckeditor/images/unione%20europea.jpg"/>
            <p:cNvPicPr preferRelativeResize="0"/>
            <p:nvPr/>
          </p:nvPicPr>
          <p:blipFill rotWithShape="1">
            <a:blip r:embed="rId2">
              <a:alphaModFix/>
            </a:blip>
            <a:srcRect/>
            <a:stretch/>
          </p:blipFill>
          <p:spPr>
            <a:xfrm>
              <a:off x="1798291" y="5517054"/>
              <a:ext cx="958477" cy="720000"/>
            </a:xfrm>
            <a:prstGeom prst="rect">
              <a:avLst/>
            </a:prstGeom>
            <a:noFill/>
            <a:ln>
              <a:noFill/>
            </a:ln>
          </p:spPr>
        </p:pic>
        <p:pic>
          <p:nvPicPr>
            <p:cNvPr id="8" name="Google Shape;98;p14" descr="Descrizione: http://www.comune.caprinoveronese.vr.it/allegati/fckeditor/images/logo%20Repubblica%20Italiana.jpeg"/>
            <p:cNvPicPr preferRelativeResize="0"/>
            <p:nvPr/>
          </p:nvPicPr>
          <p:blipFill rotWithShape="1">
            <a:blip r:embed="rId3">
              <a:alphaModFix/>
            </a:blip>
            <a:srcRect/>
            <a:stretch/>
          </p:blipFill>
          <p:spPr>
            <a:xfrm>
              <a:off x="3420829" y="5517054"/>
              <a:ext cx="619586" cy="720000"/>
            </a:xfrm>
            <a:prstGeom prst="rect">
              <a:avLst/>
            </a:prstGeom>
            <a:noFill/>
            <a:ln>
              <a:noFill/>
            </a:ln>
          </p:spPr>
        </p:pic>
        <p:pic>
          <p:nvPicPr>
            <p:cNvPr id="9" name="Google Shape;99;p14" descr="Descrizione: http://www.comune.caprinoveronese.vr.it/allegati/fckeditor/images/logo_regione_veneto.jpeg"/>
            <p:cNvPicPr preferRelativeResize="0"/>
            <p:nvPr/>
          </p:nvPicPr>
          <p:blipFill rotWithShape="1">
            <a:blip r:embed="rId4">
              <a:alphaModFix/>
            </a:blip>
            <a:srcRect/>
            <a:stretch/>
          </p:blipFill>
          <p:spPr>
            <a:xfrm>
              <a:off x="4615296" y="5546496"/>
              <a:ext cx="937191" cy="720000"/>
            </a:xfrm>
            <a:prstGeom prst="rect">
              <a:avLst/>
            </a:prstGeom>
            <a:noFill/>
            <a:ln>
              <a:noFill/>
            </a:ln>
          </p:spPr>
        </p:pic>
        <p:pic>
          <p:nvPicPr>
            <p:cNvPr id="10" name="Google Shape;100;p14"/>
            <p:cNvPicPr preferRelativeResize="0"/>
            <p:nvPr/>
          </p:nvPicPr>
          <p:blipFill rotWithShape="1">
            <a:blip r:embed="rId5">
              <a:alphaModFix/>
            </a:blip>
            <a:srcRect/>
            <a:stretch/>
          </p:blipFill>
          <p:spPr>
            <a:xfrm>
              <a:off x="5952085" y="5485794"/>
              <a:ext cx="1711106" cy="684000"/>
            </a:xfrm>
            <a:prstGeom prst="rect">
              <a:avLst/>
            </a:prstGeom>
            <a:noFill/>
            <a:ln>
              <a:noFill/>
            </a:ln>
          </p:spPr>
        </p:pic>
      </p:grpSp>
    </p:spTree>
    <p:extLst>
      <p:ext uri="{BB962C8B-B14F-4D97-AF65-F5344CB8AC3E}">
        <p14:creationId xmlns:p14="http://schemas.microsoft.com/office/powerpoint/2010/main" val="35730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0" end="0"/>
                                            </p:txEl>
                                          </p:spTgt>
                                        </p:tgtEl>
                                      </p:cBhvr>
                                    </p:animEffect>
                                    <p:animScale>
                                      <p:cBhvr>
                                        <p:cTn id="12" dur="250" autoRev="1" fill="hold"/>
                                        <p:tgtEl>
                                          <p:spTgt spid="2">
                                            <p:txEl>
                                              <p:pRg st="0" end="0"/>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2">
                                            <p:txEl>
                                              <p:pRg st="1" end="1"/>
                                            </p:txEl>
                                          </p:spTgt>
                                        </p:tgtEl>
                                      </p:cBhvr>
                                    </p:animEffect>
                                    <p:animScale>
                                      <p:cBhvr>
                                        <p:cTn id="15" dur="250" autoRev="1" fill="hold"/>
                                        <p:tgtEl>
                                          <p:spTgt spid="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22739"/>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805759" y="1145746"/>
            <a:ext cx="10818891" cy="4871804"/>
          </a:xfrm>
          <a:solidFill>
            <a:schemeClr val="bg1">
              <a:alpha val="0"/>
            </a:schemeClr>
          </a:solidFill>
        </p:spPr>
        <p:txBody>
          <a:bodyPr>
            <a:normAutofit/>
          </a:bodyPr>
          <a:lstStyle/>
          <a:p>
            <a:pPr marL="0" indent="0" algn="just">
              <a:buNone/>
            </a:pPr>
            <a:r>
              <a:rPr lang="it-IT" b="1" dirty="0" smtClean="0"/>
              <a:t>1. </a:t>
            </a:r>
            <a:r>
              <a:rPr lang="it-IT" b="1" dirty="0"/>
              <a:t>D.D.R. n. 181 del 11/10/2018</a:t>
            </a:r>
          </a:p>
          <a:p>
            <a:pPr marL="0" indent="0" algn="just">
              <a:buNone/>
            </a:pPr>
            <a:r>
              <a:rPr lang="it-IT" b="1" dirty="0">
                <a:solidFill>
                  <a:schemeClr val="accent1">
                    <a:lumMod val="75000"/>
                  </a:schemeClr>
                </a:solidFill>
              </a:rPr>
              <a:t> - Allegato A – Manuale delle procedure e dei controlli</a:t>
            </a:r>
          </a:p>
          <a:p>
            <a:pPr marL="0" indent="0" algn="just">
              <a:buNone/>
            </a:pPr>
            <a:endParaRPr lang="it-IT" b="1" dirty="0" smtClean="0"/>
          </a:p>
          <a:p>
            <a:pPr marL="0" indent="0" algn="just">
              <a:buNone/>
            </a:pPr>
            <a:r>
              <a:rPr lang="it-IT" b="1" dirty="0" smtClean="0"/>
              <a:t>2. DELIBERAZIONE </a:t>
            </a:r>
            <a:r>
              <a:rPr lang="it-IT" b="1" dirty="0"/>
              <a:t>DELLA GIUNTA REGIONALE n. 1943 del 23/12/2019. </a:t>
            </a:r>
          </a:p>
          <a:p>
            <a:pPr marL="0" indent="0" algn="just">
              <a:buNone/>
            </a:pPr>
            <a:r>
              <a:rPr lang="it-IT" b="1" dirty="0" smtClean="0">
                <a:solidFill>
                  <a:schemeClr val="accent1">
                    <a:lumMod val="75000"/>
                  </a:schemeClr>
                </a:solidFill>
              </a:rPr>
              <a:t> - Allegato A – Disposizioni attuative</a:t>
            </a:r>
          </a:p>
          <a:p>
            <a:pPr marL="0" indent="0" algn="just">
              <a:buNone/>
            </a:pPr>
            <a:r>
              <a:rPr lang="it-IT" b="1" dirty="0" smtClean="0">
                <a:solidFill>
                  <a:schemeClr val="accent1">
                    <a:lumMod val="75000"/>
                  </a:schemeClr>
                </a:solidFill>
              </a:rPr>
              <a:t> - Allegati da B a R (bandi di attuazione)</a:t>
            </a:r>
          </a:p>
          <a:p>
            <a:pPr marL="0" indent="0" algn="just">
              <a:buNone/>
            </a:pPr>
            <a:endParaRPr lang="it-IT" dirty="0" smtClean="0"/>
          </a:p>
          <a:p>
            <a:pPr marL="0" indent="0" algn="just">
              <a:buNone/>
            </a:pPr>
            <a:r>
              <a:rPr lang="it-IT" sz="1500" dirty="0">
                <a:hlinkClick r:id="rId2"/>
              </a:rPr>
              <a:t>https://</a:t>
            </a:r>
            <a:r>
              <a:rPr lang="it-IT" sz="1500" dirty="0" smtClean="0">
                <a:hlinkClick r:id="rId2"/>
              </a:rPr>
              <a:t>bur.regione.veneto.it/BurvServices/Pubblica/DettaglioDgr.aspx?id=410743</a:t>
            </a:r>
            <a:endParaRPr lang="it-IT" sz="1500" dirty="0" smtClean="0"/>
          </a:p>
          <a:p>
            <a:pPr marL="0" indent="0" algn="just">
              <a:buNone/>
            </a:pPr>
            <a:endParaRPr lang="it-IT" dirty="0" smtClean="0"/>
          </a:p>
          <a:p>
            <a:pPr marL="0" indent="0" algn="jus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0007369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26"/>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471728" y="887158"/>
            <a:ext cx="8699855" cy="5428500"/>
          </a:xfrm>
          <a:solidFill>
            <a:schemeClr val="bg1">
              <a:alpha val="0"/>
            </a:schemeClr>
          </a:solidFill>
        </p:spPr>
        <p:txBody>
          <a:bodyPr>
            <a:normAutofit fontScale="70000" lnSpcReduction="20000"/>
          </a:bodyPr>
          <a:lstStyle/>
          <a:p>
            <a:pPr marL="0" indent="0" algn="just">
              <a:buNone/>
            </a:pPr>
            <a:r>
              <a:rPr lang="it-IT" b="1" dirty="0" smtClean="0"/>
              <a:t>D.D.R. n. 181 del 11/10/2018</a:t>
            </a:r>
            <a:endParaRPr lang="it-IT" sz="1100" b="1" dirty="0"/>
          </a:p>
          <a:p>
            <a:pPr marL="0" indent="0" algn="just">
              <a:buNone/>
            </a:pPr>
            <a:r>
              <a:rPr lang="it-IT" b="1" dirty="0" smtClean="0">
                <a:solidFill>
                  <a:schemeClr val="accent1">
                    <a:lumMod val="75000"/>
                  </a:schemeClr>
                </a:solidFill>
              </a:rPr>
              <a:t>Allegato A – Manuale delle procedure e dei controlli</a:t>
            </a:r>
          </a:p>
          <a:p>
            <a:pPr marL="0" indent="0" algn="just">
              <a:buNone/>
            </a:pPr>
            <a:endParaRPr lang="it-IT" sz="800" b="1" dirty="0" smtClean="0"/>
          </a:p>
          <a:p>
            <a:pPr algn="just">
              <a:buFontTx/>
              <a:buChar char="-"/>
            </a:pPr>
            <a:r>
              <a:rPr lang="it-IT" dirty="0" smtClean="0"/>
              <a:t>cap. 6 - Misure a regia </a:t>
            </a:r>
          </a:p>
          <a:p>
            <a:pPr algn="just">
              <a:buFontTx/>
              <a:buChar char="-"/>
            </a:pPr>
            <a:r>
              <a:rPr lang="it-IT" dirty="0" smtClean="0"/>
              <a:t>par. 6.1.1 - Ricezione domande </a:t>
            </a:r>
          </a:p>
          <a:p>
            <a:pPr algn="just">
              <a:buFontTx/>
              <a:buChar char="-"/>
            </a:pPr>
            <a:r>
              <a:rPr lang="it-IT" dirty="0" smtClean="0"/>
              <a:t>par. 6.1.2 - Procedimento amministrativo</a:t>
            </a:r>
          </a:p>
          <a:p>
            <a:pPr algn="just">
              <a:buFontTx/>
              <a:buChar char="-"/>
            </a:pPr>
            <a:r>
              <a:rPr lang="it-IT" dirty="0"/>
              <a:t>p</a:t>
            </a:r>
            <a:r>
              <a:rPr lang="it-IT" dirty="0" smtClean="0"/>
              <a:t>ar. 6.1.3 - Ricevibilità</a:t>
            </a:r>
          </a:p>
          <a:p>
            <a:pPr algn="just">
              <a:buFontTx/>
              <a:buChar char="-"/>
            </a:pPr>
            <a:r>
              <a:rPr lang="it-IT" dirty="0"/>
              <a:t>p</a:t>
            </a:r>
            <a:r>
              <a:rPr lang="it-IT" dirty="0" smtClean="0"/>
              <a:t>ar. 6.1.4 - Ammissibilità</a:t>
            </a:r>
          </a:p>
          <a:p>
            <a:pPr algn="just">
              <a:buFontTx/>
              <a:buChar char="-"/>
            </a:pPr>
            <a:r>
              <a:rPr lang="it-IT" dirty="0"/>
              <a:t>p</a:t>
            </a:r>
            <a:r>
              <a:rPr lang="it-IT" dirty="0" smtClean="0"/>
              <a:t>ar. 6.1.5 - Valutazione</a:t>
            </a:r>
          </a:p>
          <a:p>
            <a:pPr algn="just">
              <a:buFontTx/>
              <a:buChar char="-"/>
            </a:pPr>
            <a:r>
              <a:rPr lang="it-IT" dirty="0" smtClean="0"/>
              <a:t>par. 6.1.6/7 - Graduatorie</a:t>
            </a:r>
          </a:p>
          <a:p>
            <a:pPr algn="just">
              <a:buFontTx/>
              <a:buChar char="-"/>
            </a:pPr>
            <a:r>
              <a:rPr lang="it-IT" dirty="0"/>
              <a:t>par. </a:t>
            </a:r>
            <a:r>
              <a:rPr lang="it-IT" dirty="0" smtClean="0"/>
              <a:t>6.1.8 - Integrazioni o variazioni presentate spontaneamente </a:t>
            </a:r>
          </a:p>
          <a:p>
            <a:pPr marL="0" indent="0" algn="just">
              <a:buNone/>
            </a:pPr>
            <a:r>
              <a:rPr lang="it-IT" dirty="0" smtClean="0"/>
              <a:t>                        dal beneficiario</a:t>
            </a:r>
            <a:endParaRPr lang="it-IT" dirty="0"/>
          </a:p>
          <a:p>
            <a:pPr algn="just">
              <a:buFontTx/>
              <a:buChar char="-"/>
            </a:pPr>
            <a:r>
              <a:rPr lang="it-IT" dirty="0"/>
              <a:t>par. </a:t>
            </a:r>
            <a:r>
              <a:rPr lang="it-IT" dirty="0" smtClean="0"/>
              <a:t>6.1.9 - Deleghe</a:t>
            </a:r>
          </a:p>
          <a:p>
            <a:pPr algn="just">
              <a:buFontTx/>
              <a:buChar char="-"/>
            </a:pPr>
            <a:endParaRPr lang="it-IT" dirty="0" smtClean="0"/>
          </a:p>
          <a:p>
            <a:pPr algn="just">
              <a:buFontTx/>
              <a:buChar char="-"/>
            </a:pPr>
            <a:endParaRPr lang="it-IT" dirty="0" smtClean="0"/>
          </a:p>
          <a:p>
            <a:pPr marL="0" indent="0" algn="just">
              <a:buNone/>
            </a:pPr>
            <a:r>
              <a:rPr lang="it-IT" sz="1600" dirty="0">
                <a:hlinkClick r:id="rId2"/>
              </a:rPr>
              <a:t>https://</a:t>
            </a:r>
            <a:r>
              <a:rPr lang="it-IT" sz="1600" dirty="0" smtClean="0">
                <a:hlinkClick r:id="rId2"/>
              </a:rPr>
              <a:t>www.regione.veneto.it/web/agricoltura-e-foreste/programmazione-2014-2020-feamp#Manuale_delle_procedure_e_dei_controlli</a:t>
            </a:r>
            <a:endParaRPr lang="it-IT" sz="1600" dirty="0" smtClean="0"/>
          </a:p>
          <a:p>
            <a:pPr marL="0" indent="0" algn="jus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5" name="Immagine 4"/>
          <p:cNvPicPr>
            <a:picLocks noChangeAspect="1"/>
          </p:cNvPicPr>
          <p:nvPr/>
        </p:nvPicPr>
        <p:blipFill rotWithShape="1">
          <a:blip r:embed="rId7"/>
          <a:srcRect l="6895" r="3602" b="10264"/>
          <a:stretch/>
        </p:blipFill>
        <p:spPr>
          <a:xfrm>
            <a:off x="7526215" y="765185"/>
            <a:ext cx="4132591" cy="5072983"/>
          </a:xfrm>
          <a:prstGeom prst="rect">
            <a:avLst/>
          </a:prstGeom>
        </p:spPr>
      </p:pic>
    </p:spTree>
    <p:extLst>
      <p:ext uri="{BB962C8B-B14F-4D97-AF65-F5344CB8AC3E}">
        <p14:creationId xmlns:p14="http://schemas.microsoft.com/office/powerpoint/2010/main" val="4086483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437"/>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984414" y="927876"/>
            <a:ext cx="10734229" cy="5626833"/>
          </a:xfrm>
          <a:solidFill>
            <a:schemeClr val="bg1">
              <a:alpha val="0"/>
            </a:schemeClr>
          </a:solidFill>
        </p:spPr>
        <p:txBody>
          <a:bodyPr>
            <a:normAutofit fontScale="55000" lnSpcReduction="20000"/>
          </a:bodyPr>
          <a:lstStyle/>
          <a:p>
            <a:pPr marL="0" indent="0" algn="just">
              <a:buNone/>
            </a:pPr>
            <a:r>
              <a:rPr lang="it-IT" sz="4700" b="1" dirty="0" smtClean="0"/>
              <a:t>D.G.R. n. 1943 del 23/12/2019</a:t>
            </a:r>
          </a:p>
          <a:p>
            <a:pPr marL="0" indent="0" algn="just">
              <a:buNone/>
            </a:pPr>
            <a:endParaRPr lang="it-IT" sz="4700" b="1" dirty="0"/>
          </a:p>
          <a:p>
            <a:pPr marL="0" indent="0" algn="just">
              <a:buNone/>
            </a:pPr>
            <a:r>
              <a:rPr lang="it-IT" sz="4700" b="1" dirty="0" smtClean="0">
                <a:solidFill>
                  <a:schemeClr val="accent1">
                    <a:lumMod val="75000"/>
                  </a:schemeClr>
                </a:solidFill>
              </a:rPr>
              <a:t>Allegato A - </a:t>
            </a:r>
            <a:r>
              <a:rPr lang="it-IT" sz="4700" b="1" dirty="0">
                <a:solidFill>
                  <a:schemeClr val="accent1">
                    <a:lumMod val="75000"/>
                  </a:schemeClr>
                </a:solidFill>
              </a:rPr>
              <a:t>Disposizioni </a:t>
            </a:r>
            <a:r>
              <a:rPr lang="it-IT" sz="4700" b="1" dirty="0" smtClean="0">
                <a:solidFill>
                  <a:schemeClr val="accent1">
                    <a:lumMod val="75000"/>
                  </a:schemeClr>
                </a:solidFill>
              </a:rPr>
              <a:t>attuative</a:t>
            </a:r>
          </a:p>
          <a:p>
            <a:pPr marL="0" indent="0" algn="just">
              <a:buNone/>
            </a:pPr>
            <a:endParaRPr lang="it-IT" sz="4700" b="1" dirty="0" smtClean="0"/>
          </a:p>
          <a:p>
            <a:pPr algn="just">
              <a:buFontTx/>
              <a:buChar char="-"/>
            </a:pPr>
            <a:r>
              <a:rPr lang="it-IT" sz="4700" dirty="0" smtClean="0"/>
              <a:t>par. 4 - Linee guida per l’ammissibilità</a:t>
            </a:r>
          </a:p>
          <a:p>
            <a:pPr algn="just">
              <a:buFontTx/>
              <a:buChar char="-"/>
            </a:pPr>
            <a:r>
              <a:rPr lang="it-IT" sz="4700" dirty="0" smtClean="0"/>
              <a:t>par. 5 - Linee guida per la selezione</a:t>
            </a:r>
          </a:p>
          <a:p>
            <a:pPr algn="just">
              <a:buFontTx/>
              <a:buChar char="-"/>
            </a:pPr>
            <a:r>
              <a:rPr lang="it-IT" sz="4700" dirty="0" smtClean="0">
                <a:solidFill>
                  <a:srgbClr val="FF0000"/>
                </a:solidFill>
              </a:rPr>
              <a:t>par. 7 - Documentazione da presentare </a:t>
            </a:r>
          </a:p>
          <a:p>
            <a:pPr marL="0" indent="0" algn="just">
              <a:buNone/>
            </a:pPr>
            <a:r>
              <a:rPr lang="it-IT" sz="4700" dirty="0" smtClean="0">
                <a:solidFill>
                  <a:srgbClr val="FF0000"/>
                </a:solidFill>
              </a:rPr>
              <a:t>   (+ par. 5 del bando di attuazione di interesse)</a:t>
            </a:r>
          </a:p>
          <a:p>
            <a:pPr algn="just">
              <a:buFontTx/>
              <a:buChar char="-"/>
            </a:pPr>
            <a:endParaRPr lang="it-IT" dirty="0"/>
          </a:p>
          <a:p>
            <a:pPr algn="just">
              <a:buFontTx/>
              <a:buChar char="-"/>
            </a:pPr>
            <a:endParaRPr lang="it-IT" dirty="0" smtClean="0"/>
          </a:p>
          <a:p>
            <a:pPr algn="just">
              <a:buFontTx/>
              <a:buChar char="-"/>
            </a:pPr>
            <a:endParaRPr lang="it-IT" dirty="0" smtClean="0"/>
          </a:p>
          <a:p>
            <a:pPr marL="0" indent="0" algn="just">
              <a:buNone/>
            </a:pPr>
            <a:endParaRPr lang="it-IT" dirty="0"/>
          </a:p>
          <a:p>
            <a:pPr marL="0" indent="0" algn="just">
              <a:buNone/>
            </a:pPr>
            <a:endParaRPr lang="it-IT" dirty="0" smtClean="0"/>
          </a:p>
          <a:p>
            <a:pPr marL="0" indent="0" algn="just">
              <a:buNone/>
            </a:pPr>
            <a:endParaRPr lang="it-IT" dirty="0"/>
          </a:p>
          <a:p>
            <a:pPr marL="0" indent="0" algn="just">
              <a:buNone/>
            </a:pPr>
            <a:r>
              <a:rPr lang="it-IT" sz="2200" dirty="0">
                <a:hlinkClick r:id="rId2"/>
              </a:rPr>
              <a:t>https://</a:t>
            </a:r>
            <a:r>
              <a:rPr lang="it-IT" sz="2200" dirty="0" smtClean="0">
                <a:hlinkClick r:id="rId2"/>
              </a:rPr>
              <a:t>bur.regione.veneto.it/BurvServices/Pubblica/DettaglioDgr.aspx?id=410743</a:t>
            </a:r>
            <a:endParaRPr lang="it-IT" sz="2200" dirty="0" smtClean="0"/>
          </a:p>
          <a:p>
            <a:pPr marL="0" indent="0" algn="jus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4" name="Immagine 3"/>
          <p:cNvPicPr>
            <a:picLocks noChangeAspect="1"/>
          </p:cNvPicPr>
          <p:nvPr/>
        </p:nvPicPr>
        <p:blipFill rotWithShape="1">
          <a:blip r:embed="rId7"/>
          <a:srcRect l="4466" r="7955"/>
          <a:stretch/>
        </p:blipFill>
        <p:spPr>
          <a:xfrm>
            <a:off x="7676133" y="994542"/>
            <a:ext cx="4431323" cy="4499821"/>
          </a:xfrm>
          <a:prstGeom prst="rect">
            <a:avLst/>
          </a:prstGeom>
        </p:spPr>
      </p:pic>
    </p:spTree>
    <p:extLst>
      <p:ext uri="{BB962C8B-B14F-4D97-AF65-F5344CB8AC3E}">
        <p14:creationId xmlns:p14="http://schemas.microsoft.com/office/powerpoint/2010/main" val="2466193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232"/>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763672" y="881147"/>
            <a:ext cx="10515600" cy="5390344"/>
          </a:xfrm>
          <a:solidFill>
            <a:schemeClr val="bg1">
              <a:alpha val="0"/>
            </a:schemeClr>
          </a:solidFill>
        </p:spPr>
        <p:txBody>
          <a:bodyPr>
            <a:normAutofit/>
          </a:bodyPr>
          <a:lstStyle/>
          <a:p>
            <a:pPr marL="0" indent="0" algn="just">
              <a:buNone/>
            </a:pPr>
            <a:r>
              <a:rPr lang="it-IT" sz="2600" b="1" dirty="0" smtClean="0"/>
              <a:t>D.G.R. n</a:t>
            </a:r>
            <a:r>
              <a:rPr lang="it-IT" sz="2600" b="1" dirty="0"/>
              <a:t>. 1943 del </a:t>
            </a:r>
            <a:r>
              <a:rPr lang="it-IT" sz="2600" b="1" dirty="0" smtClean="0"/>
              <a:t>23/12/2019. </a:t>
            </a:r>
          </a:p>
          <a:p>
            <a:pPr marL="0" indent="0" algn="just">
              <a:lnSpc>
                <a:spcPct val="60000"/>
              </a:lnSpc>
              <a:buNone/>
            </a:pPr>
            <a:r>
              <a:rPr lang="it-IT" sz="2600" b="1" dirty="0" smtClean="0">
                <a:solidFill>
                  <a:schemeClr val="accent1">
                    <a:lumMod val="75000"/>
                  </a:schemeClr>
                </a:solidFill>
              </a:rPr>
              <a:t>Allegati da B a R – Bandi di attuazione (n. 15)</a:t>
            </a:r>
          </a:p>
          <a:p>
            <a:pPr marL="0" indent="0" algn="just">
              <a:lnSpc>
                <a:spcPct val="60000"/>
              </a:lnSpc>
              <a:buNone/>
            </a:pPr>
            <a:endParaRPr lang="it-IT" sz="2600" b="1" dirty="0" smtClean="0">
              <a:solidFill>
                <a:schemeClr val="accent1">
                  <a:lumMod val="75000"/>
                </a:schemeClr>
              </a:solidFill>
            </a:endParaRPr>
          </a:p>
          <a:p>
            <a:pPr marL="0" indent="0" algn="just">
              <a:buNone/>
            </a:pPr>
            <a:endParaRPr lang="it-IT" sz="800" b="1" dirty="0" smtClean="0"/>
          </a:p>
          <a:p>
            <a:pPr marL="0" indent="0" algn="just">
              <a:buNone/>
            </a:pPr>
            <a:endParaRPr lang="it-IT" dirty="0"/>
          </a:p>
          <a:p>
            <a:pPr algn="just">
              <a:buFontTx/>
              <a:buChar char="-"/>
            </a:pPr>
            <a:endParaRPr lang="it-IT" dirty="0" smtClean="0"/>
          </a:p>
          <a:p>
            <a:pPr algn="just">
              <a:buFontTx/>
              <a:buChar char="-"/>
            </a:pPr>
            <a:endParaRPr lang="it-IT" dirty="0" smtClean="0"/>
          </a:p>
          <a:p>
            <a:pPr marL="0" indent="0" algn="just">
              <a:buNone/>
            </a:pPr>
            <a:endParaRPr lang="it-IT" dirty="0"/>
          </a:p>
          <a:p>
            <a:pPr marL="0" indent="0" algn="just">
              <a:buNone/>
            </a:pPr>
            <a:endParaRPr lang="it-IT" dirty="0" smtClean="0"/>
          </a:p>
          <a:p>
            <a:pPr marL="0" indent="0" algn="just">
              <a:buNone/>
            </a:pPr>
            <a:endParaRPr lang="it-IT" dirty="0"/>
          </a:p>
          <a:p>
            <a:pPr marL="0" indent="0" algn="just">
              <a:buNone/>
            </a:pPr>
            <a:endParaRPr lang="it-IT" dirty="0"/>
          </a:p>
          <a:p>
            <a:pPr marL="0" indent="0" algn="just">
              <a:buNone/>
            </a:pPr>
            <a:r>
              <a:rPr lang="it-IT" sz="1800" dirty="0">
                <a:hlinkClick r:id="rId2"/>
              </a:rPr>
              <a:t>https://</a:t>
            </a:r>
            <a:r>
              <a:rPr lang="it-IT" sz="1800" dirty="0" smtClean="0">
                <a:hlinkClick r:id="rId2"/>
              </a:rPr>
              <a:t>bur.regione.veneto.it/BurvServices/Pubblica/DettaglioDgr.aspx?id=410743</a:t>
            </a:r>
            <a:endParaRPr lang="it-IT" sz="1800" dirty="0" smtClean="0"/>
          </a:p>
          <a:p>
            <a:pPr marL="0" indent="0" algn="jus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5" name="Immagine 4"/>
          <p:cNvPicPr>
            <a:picLocks noChangeAspect="1"/>
          </p:cNvPicPr>
          <p:nvPr/>
        </p:nvPicPr>
        <p:blipFill>
          <a:blip r:embed="rId7"/>
          <a:stretch>
            <a:fillRect/>
          </a:stretch>
        </p:blipFill>
        <p:spPr>
          <a:xfrm>
            <a:off x="594370" y="1789415"/>
            <a:ext cx="10161148" cy="3607494"/>
          </a:xfrm>
          <a:prstGeom prst="rect">
            <a:avLst/>
          </a:prstGeom>
        </p:spPr>
      </p:pic>
    </p:spTree>
    <p:extLst>
      <p:ext uri="{BB962C8B-B14F-4D97-AF65-F5344CB8AC3E}">
        <p14:creationId xmlns:p14="http://schemas.microsoft.com/office/powerpoint/2010/main" val="3301624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it-IT" sz="2400" b="1" dirty="0">
                <a:solidFill>
                  <a:prstClr val="black"/>
                </a:solidFill>
              </a:rPr>
              <a:t>BANDI PUBBLICATI SUL BUR N.2 DEL 3 GENNAIO 2020</a:t>
            </a:r>
            <a:endParaRPr lang="it-IT" sz="32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816" y="5958242"/>
            <a:ext cx="4052807" cy="55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838200" y="1259937"/>
            <a:ext cx="10515600" cy="4351338"/>
          </a:xfrm>
        </p:spPr>
        <p:txBody>
          <a:bodyPr>
            <a:normAutofit lnSpcReduction="10000"/>
          </a:bodyPr>
          <a:lstStyle/>
          <a:p>
            <a:r>
              <a:rPr lang="it-IT" dirty="0" smtClean="0"/>
              <a:t>Per richieste di informazioni è gradita e-mail all’indirizzo:</a:t>
            </a:r>
          </a:p>
          <a:p>
            <a:r>
              <a:rPr lang="it-IT" dirty="0" smtClean="0">
                <a:hlinkClick r:id="rId3"/>
              </a:rPr>
              <a:t>feamp@regione.veneto.it</a:t>
            </a:r>
            <a:endParaRPr lang="it-IT" dirty="0" smtClean="0"/>
          </a:p>
          <a:p>
            <a:r>
              <a:rPr lang="it-IT" dirty="0" smtClean="0"/>
              <a:t>Tramite lo stesso indirizzo e-mail potranno essere inoltre richiesti appuntamenti in Ufficio per delucidazioni sulle domande da presentare.</a:t>
            </a:r>
          </a:p>
          <a:p>
            <a:r>
              <a:rPr lang="it-IT" dirty="0" smtClean="0"/>
              <a:t>Tutta la modulistica necessaria per la presentazione della domanda è disponibile sul sito:</a:t>
            </a:r>
          </a:p>
          <a:p>
            <a:r>
              <a:rPr lang="it-IT" dirty="0">
                <a:hlinkClick r:id="rId4"/>
              </a:rPr>
              <a:t>https://</a:t>
            </a:r>
            <a:r>
              <a:rPr lang="it-IT" dirty="0" smtClean="0">
                <a:hlinkClick r:id="rId4"/>
              </a:rPr>
              <a:t>www.regione.veneto.it/web/agricoltura-e-foreste/programmazione-2014-2020-feamp</a:t>
            </a:r>
            <a:endParaRPr lang="it-IT" dirty="0" smtClean="0"/>
          </a:p>
          <a:p>
            <a:r>
              <a:rPr lang="it-IT" u="sng" dirty="0" smtClean="0">
                <a:solidFill>
                  <a:srgbClr val="FF0000"/>
                </a:solidFill>
                <a:effectLst>
                  <a:outerShdw blurRad="38100" dist="38100" dir="2700000" algn="tl">
                    <a:srgbClr val="000000">
                      <a:alpha val="43137"/>
                    </a:srgbClr>
                  </a:outerShdw>
                </a:effectLst>
              </a:rPr>
              <a:t>UTILIZZARE LA MODULISTICA AGGIORNATA A GENNAIO 2020!!!</a:t>
            </a:r>
            <a:endParaRPr lang="it-IT" u="sng" dirty="0">
              <a:solidFill>
                <a:srgbClr val="FF0000"/>
              </a:solidFill>
              <a:effectLst>
                <a:outerShdw blurRad="38100" dist="38100" dir="2700000" algn="tl">
                  <a:srgbClr val="000000">
                    <a:alpha val="43137"/>
                  </a:srgbClr>
                </a:outerShdw>
              </a:effectLst>
            </a:endParaRPr>
          </a:p>
        </p:txBody>
      </p:sp>
      <p:sp>
        <p:nvSpPr>
          <p:cNvPr id="5" name="Titolo 1"/>
          <p:cNvSpPr txBox="1">
            <a:spLocks/>
          </p:cNvSpPr>
          <p:nvPr/>
        </p:nvSpPr>
        <p:spPr>
          <a:xfrm>
            <a:off x="0" y="1"/>
            <a:ext cx="12192000" cy="720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smtClean="0">
                <a:latin typeface="+mn-lt"/>
                <a:ea typeface="+mn-ea"/>
                <a:cs typeface="+mn-cs"/>
              </a:rPr>
              <a:t>INFORMAZIONI GENERALI</a:t>
            </a:r>
            <a:endParaRPr lang="it-IT" sz="3600" b="1" dirty="0">
              <a:latin typeface="+mn-lt"/>
              <a:ea typeface="+mn-ea"/>
              <a:cs typeface="+mn-cs"/>
            </a:endParaRPr>
          </a:p>
        </p:txBody>
      </p:sp>
    </p:spTree>
    <p:extLst>
      <p:ext uri="{BB962C8B-B14F-4D97-AF65-F5344CB8AC3E}">
        <p14:creationId xmlns:p14="http://schemas.microsoft.com/office/powerpoint/2010/main" val="1472719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2503"/>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461727" y="865736"/>
            <a:ext cx="11490156" cy="5428500"/>
          </a:xfrm>
          <a:solidFill>
            <a:schemeClr val="bg1">
              <a:alpha val="0"/>
            </a:schemeClr>
          </a:solidFill>
        </p:spPr>
        <p:txBody>
          <a:bodyPr>
            <a:normAutofit/>
          </a:bodyPr>
          <a:lstStyle/>
          <a:p>
            <a:pPr marL="0" lvl="0" indent="0">
              <a:buNone/>
            </a:pPr>
            <a:r>
              <a:rPr lang="it-IT" dirty="0" smtClean="0"/>
              <a:t>1. Analisi </a:t>
            </a:r>
            <a:r>
              <a:rPr lang="it-IT" dirty="0"/>
              <a:t>approfondita </a:t>
            </a:r>
            <a:r>
              <a:rPr lang="it-IT" u="sng" dirty="0">
                <a:solidFill>
                  <a:schemeClr val="accent1">
                    <a:lumMod val="75000"/>
                  </a:schemeClr>
                </a:solidFill>
              </a:rPr>
              <a:t>sull’appartenenza alle categorie di soggetti ammissibili </a:t>
            </a:r>
            <a:r>
              <a:rPr lang="it-IT" dirty="0"/>
              <a:t>a finanziamento </a:t>
            </a:r>
            <a:r>
              <a:rPr lang="it-IT" dirty="0" smtClean="0"/>
              <a:t>- par</a:t>
            </a:r>
            <a:r>
              <a:rPr lang="it-IT" dirty="0"/>
              <a:t>.  1.3 </a:t>
            </a:r>
            <a:r>
              <a:rPr lang="it-IT" dirty="0" smtClean="0"/>
              <a:t>dei Bandi.</a:t>
            </a:r>
          </a:p>
          <a:p>
            <a:pPr marL="0" lvl="0" indent="0">
              <a:buNone/>
            </a:pPr>
            <a:endParaRPr lang="it-IT" dirty="0" smtClean="0"/>
          </a:p>
          <a:p>
            <a:pPr marL="0" lvl="0" indent="0">
              <a:buNone/>
            </a:pPr>
            <a:endParaRPr lang="it-IT" dirty="0"/>
          </a:p>
          <a:p>
            <a:pPr marL="0" lvl="0" indent="0">
              <a:buNone/>
            </a:pPr>
            <a:endParaRPr lang="it-IT" dirty="0" smtClean="0"/>
          </a:p>
          <a:p>
            <a:pPr marL="0" lvl="0" indent="0">
              <a:buNone/>
            </a:pPr>
            <a:endParaRPr lang="it-IT" dirty="0"/>
          </a:p>
          <a:p>
            <a:endParaRPr lang="it-IT" dirty="0"/>
          </a:p>
          <a:p>
            <a:pPr marL="0" indent="0" algn="just">
              <a:buNone/>
            </a:pPr>
            <a:endParaRPr lang="it-IT" sz="1100" b="1" dirty="0"/>
          </a:p>
          <a:p>
            <a:pPr marL="0" indent="0" algn="just">
              <a:buNone/>
            </a:pPr>
            <a:endParaRPr lang="it-IT" dirty="0" smtClean="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4" name="Immagine 3"/>
          <p:cNvPicPr>
            <a:picLocks noChangeAspect="1"/>
          </p:cNvPicPr>
          <p:nvPr/>
        </p:nvPicPr>
        <p:blipFill>
          <a:blip r:embed="rId6"/>
          <a:stretch>
            <a:fillRect/>
          </a:stretch>
        </p:blipFill>
        <p:spPr>
          <a:xfrm>
            <a:off x="955918" y="2249633"/>
            <a:ext cx="9981226" cy="3171334"/>
          </a:xfrm>
          <a:prstGeom prst="rect">
            <a:avLst/>
          </a:prstGeom>
        </p:spPr>
      </p:pic>
    </p:spTree>
    <p:extLst>
      <p:ext uri="{BB962C8B-B14F-4D97-AF65-F5344CB8AC3E}">
        <p14:creationId xmlns:p14="http://schemas.microsoft.com/office/powerpoint/2010/main" val="16940926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85" y="0"/>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672231" y="672310"/>
            <a:ext cx="11303505" cy="730978"/>
          </a:xfrm>
          <a:solidFill>
            <a:schemeClr val="bg1">
              <a:alpha val="0"/>
            </a:schemeClr>
          </a:solidFill>
        </p:spPr>
        <p:txBody>
          <a:bodyPr>
            <a:normAutofit/>
          </a:bodyPr>
          <a:lstStyle/>
          <a:p>
            <a:pPr marL="0" lvl="0" indent="0" algn="just">
              <a:buNone/>
            </a:pPr>
            <a:r>
              <a:rPr lang="it-IT" dirty="0" smtClean="0"/>
              <a:t>2. Analisi </a:t>
            </a:r>
            <a:r>
              <a:rPr lang="it-IT" dirty="0"/>
              <a:t>dettagliata degli </a:t>
            </a:r>
            <a:r>
              <a:rPr lang="it-IT" dirty="0">
                <a:solidFill>
                  <a:schemeClr val="accent1">
                    <a:lumMod val="75000"/>
                  </a:schemeClr>
                </a:solidFill>
              </a:rPr>
              <a:t>obiettivi di misura </a:t>
            </a:r>
            <a:r>
              <a:rPr lang="it-IT" dirty="0"/>
              <a:t>par. </a:t>
            </a:r>
            <a:r>
              <a:rPr lang="it-IT" dirty="0" smtClean="0"/>
              <a:t>1.2</a:t>
            </a:r>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smtClean="0"/>
          </a:p>
          <a:p>
            <a:pPr marL="0" lvl="0" indent="0">
              <a:buNone/>
            </a:pPr>
            <a:endParaRPr lang="it-IT" sz="2000" dirty="0" smtClean="0"/>
          </a:p>
          <a:p>
            <a:pPr marL="0" indent="0" algn="just">
              <a:buNone/>
            </a:pPr>
            <a:endParaRPr lang="it-IT" sz="1100" b="1" dirty="0"/>
          </a:p>
          <a:p>
            <a:pPr marL="0" indent="0" algn="just">
              <a:buNone/>
            </a:pPr>
            <a:endParaRPr lang="it-IT" dirty="0" smtClean="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11" name="Immagine 10"/>
          <p:cNvPicPr>
            <a:picLocks noChangeAspect="1"/>
          </p:cNvPicPr>
          <p:nvPr/>
        </p:nvPicPr>
        <p:blipFill rotWithShape="1">
          <a:blip r:embed="rId6"/>
          <a:srcRect b="6460"/>
          <a:stretch/>
        </p:blipFill>
        <p:spPr>
          <a:xfrm>
            <a:off x="1235541" y="1659450"/>
            <a:ext cx="10640358" cy="3866074"/>
          </a:xfrm>
          <a:prstGeom prst="rect">
            <a:avLst/>
          </a:prstGeom>
        </p:spPr>
      </p:pic>
    </p:spTree>
    <p:extLst>
      <p:ext uri="{BB962C8B-B14F-4D97-AF65-F5344CB8AC3E}">
        <p14:creationId xmlns:p14="http://schemas.microsoft.com/office/powerpoint/2010/main" val="992067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85" y="0"/>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426039" y="758935"/>
            <a:ext cx="9161582" cy="760750"/>
          </a:xfrm>
          <a:solidFill>
            <a:schemeClr val="bg1">
              <a:alpha val="0"/>
            </a:schemeClr>
          </a:solidFill>
        </p:spPr>
        <p:txBody>
          <a:bodyPr>
            <a:normAutofit/>
          </a:bodyPr>
          <a:lstStyle/>
          <a:p>
            <a:pPr marL="0" lvl="0" indent="0" algn="just">
              <a:buNone/>
            </a:pPr>
            <a:r>
              <a:rPr lang="it-IT" dirty="0" smtClean="0"/>
              <a:t>3. Analisi </a:t>
            </a:r>
            <a:r>
              <a:rPr lang="it-IT" dirty="0"/>
              <a:t>dettagliata </a:t>
            </a:r>
            <a:r>
              <a:rPr lang="it-IT" dirty="0" smtClean="0"/>
              <a:t>degli </a:t>
            </a:r>
            <a:r>
              <a:rPr lang="it-IT" dirty="0">
                <a:solidFill>
                  <a:schemeClr val="accent1">
                    <a:lumMod val="75000"/>
                  </a:schemeClr>
                </a:solidFill>
              </a:rPr>
              <a:t>interventi ammissibili</a:t>
            </a:r>
            <a:r>
              <a:rPr lang="it-IT" dirty="0"/>
              <a:t> par. </a:t>
            </a:r>
            <a:r>
              <a:rPr lang="it-IT" dirty="0" smtClean="0"/>
              <a:t>1.4</a:t>
            </a:r>
          </a:p>
          <a:p>
            <a:pPr marL="0" lvl="0" indent="0" algn="just">
              <a:buNone/>
            </a:pPr>
            <a:endParaRPr lang="it-IT" dirty="0"/>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smtClean="0"/>
          </a:p>
          <a:p>
            <a:pPr marL="0" lvl="0" indent="0">
              <a:buNone/>
            </a:pPr>
            <a:endParaRPr lang="it-IT" sz="2000" dirty="0" smtClean="0"/>
          </a:p>
          <a:p>
            <a:endParaRPr lang="it-IT" dirty="0"/>
          </a:p>
          <a:p>
            <a:pPr marL="0" indent="0" algn="just">
              <a:buNone/>
            </a:pPr>
            <a:endParaRPr lang="it-IT" sz="1100" b="1" dirty="0"/>
          </a:p>
          <a:p>
            <a:pPr marL="0" indent="0" algn="just">
              <a:buNone/>
            </a:pPr>
            <a:endParaRPr lang="it-IT" dirty="0" smtClean="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5" name="Immagine 4"/>
          <p:cNvPicPr>
            <a:picLocks noChangeAspect="1"/>
          </p:cNvPicPr>
          <p:nvPr/>
        </p:nvPicPr>
        <p:blipFill>
          <a:blip r:embed="rId6"/>
          <a:stretch>
            <a:fillRect/>
          </a:stretch>
        </p:blipFill>
        <p:spPr>
          <a:xfrm>
            <a:off x="1049372" y="1630021"/>
            <a:ext cx="11016077" cy="3598731"/>
          </a:xfrm>
          <a:prstGeom prst="rect">
            <a:avLst/>
          </a:prstGeom>
        </p:spPr>
      </p:pic>
    </p:spTree>
    <p:extLst>
      <p:ext uri="{BB962C8B-B14F-4D97-AF65-F5344CB8AC3E}">
        <p14:creationId xmlns:p14="http://schemas.microsoft.com/office/powerpoint/2010/main" val="3460704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85" y="0"/>
            <a:ext cx="12192000" cy="813233"/>
          </a:xfrm>
        </p:spPr>
        <p:txBody>
          <a:bodyPr>
            <a:normAutofit/>
          </a:bodyPr>
          <a:lstStyle/>
          <a:p>
            <a:pPr algn="ctr"/>
            <a:r>
              <a:rPr lang="it-IT" sz="3600" b="1" dirty="0" smtClean="0">
                <a:latin typeface="+mn-lt"/>
                <a:ea typeface="+mn-ea"/>
                <a:cs typeface="+mn-cs"/>
              </a:rPr>
              <a:t>PREVENTIVO ESAME DEL BANDO</a:t>
            </a:r>
            <a:endParaRPr lang="it-IT" sz="3600" b="1" dirty="0">
              <a:latin typeface="+mn-lt"/>
              <a:ea typeface="+mn-ea"/>
              <a:cs typeface="+mn-cs"/>
            </a:endParaRPr>
          </a:p>
        </p:txBody>
      </p:sp>
      <p:sp>
        <p:nvSpPr>
          <p:cNvPr id="3" name="Segnaposto contenuto 2"/>
          <p:cNvSpPr>
            <a:spLocks noGrp="1"/>
          </p:cNvSpPr>
          <p:nvPr>
            <p:ph idx="1"/>
          </p:nvPr>
        </p:nvSpPr>
        <p:spPr>
          <a:xfrm>
            <a:off x="579947" y="666282"/>
            <a:ext cx="9976393" cy="5702118"/>
          </a:xfrm>
          <a:solidFill>
            <a:schemeClr val="bg1">
              <a:alpha val="0"/>
            </a:schemeClr>
          </a:solidFill>
        </p:spPr>
        <p:txBody>
          <a:bodyPr>
            <a:normAutofit lnSpcReduction="10000"/>
          </a:bodyPr>
          <a:lstStyle/>
          <a:p>
            <a:pPr marL="0" lvl="0" indent="0" algn="just">
              <a:buNone/>
            </a:pPr>
            <a:r>
              <a:rPr lang="it-IT" dirty="0" smtClean="0"/>
              <a:t>4. Analisi </a:t>
            </a:r>
            <a:r>
              <a:rPr lang="it-IT" dirty="0"/>
              <a:t>dettagliata </a:t>
            </a:r>
            <a:r>
              <a:rPr lang="it-IT" dirty="0" smtClean="0">
                <a:solidFill>
                  <a:schemeClr val="accent1">
                    <a:lumMod val="75000"/>
                  </a:schemeClr>
                </a:solidFill>
              </a:rPr>
              <a:t>spese </a:t>
            </a:r>
            <a:r>
              <a:rPr lang="it-IT" dirty="0">
                <a:solidFill>
                  <a:schemeClr val="accent1">
                    <a:lumMod val="75000"/>
                  </a:schemeClr>
                </a:solidFill>
              </a:rPr>
              <a:t>ammissibili </a:t>
            </a:r>
            <a:r>
              <a:rPr lang="it-IT" dirty="0"/>
              <a:t>par. </a:t>
            </a:r>
            <a:r>
              <a:rPr lang="it-IT" dirty="0" smtClean="0"/>
              <a:t>2 </a:t>
            </a:r>
            <a:r>
              <a:rPr lang="it-IT" dirty="0"/>
              <a:t>e </a:t>
            </a:r>
            <a:r>
              <a:rPr lang="it-IT" dirty="0" smtClean="0">
                <a:solidFill>
                  <a:schemeClr val="accent1">
                    <a:lumMod val="75000"/>
                  </a:schemeClr>
                </a:solidFill>
              </a:rPr>
              <a:t>spese </a:t>
            </a:r>
            <a:r>
              <a:rPr lang="it-IT" dirty="0">
                <a:solidFill>
                  <a:schemeClr val="accent1">
                    <a:lumMod val="75000"/>
                  </a:schemeClr>
                </a:solidFill>
              </a:rPr>
              <a:t>escluse</a:t>
            </a:r>
            <a:r>
              <a:rPr lang="it-IT" dirty="0"/>
              <a:t> par. 3</a:t>
            </a:r>
            <a:r>
              <a:rPr lang="it-IT" dirty="0" smtClean="0"/>
              <a:t>.</a:t>
            </a:r>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a:p>
          <a:p>
            <a:pPr marL="0" lvl="0" indent="0" algn="just">
              <a:buNone/>
            </a:pPr>
            <a:endParaRPr lang="it-IT" dirty="0" smtClean="0"/>
          </a:p>
          <a:p>
            <a:pPr marL="0" lvl="0" indent="0" algn="just">
              <a:buNone/>
            </a:pPr>
            <a:endParaRPr lang="it-IT" dirty="0" smtClean="0"/>
          </a:p>
          <a:p>
            <a:pPr marL="0" lvl="0" indent="0">
              <a:buNone/>
            </a:pPr>
            <a:endParaRPr lang="it-IT" sz="2000" dirty="0" smtClean="0"/>
          </a:p>
          <a:p>
            <a:pPr marL="0" lvl="0" indent="0">
              <a:buNone/>
            </a:pPr>
            <a:endParaRPr lang="it-IT" sz="2000" dirty="0" smtClean="0"/>
          </a:p>
          <a:p>
            <a:pPr marL="0" lvl="0" indent="0">
              <a:buNone/>
            </a:pPr>
            <a:r>
              <a:rPr lang="it-IT" sz="2000" dirty="0" smtClean="0"/>
              <a:t>5. Verifica </a:t>
            </a:r>
            <a:r>
              <a:rPr lang="it-IT" sz="2000" dirty="0"/>
              <a:t>puntuale dell’</a:t>
            </a:r>
            <a:r>
              <a:rPr lang="it-IT" sz="2000" dirty="0">
                <a:solidFill>
                  <a:schemeClr val="accent1">
                    <a:lumMod val="75000"/>
                  </a:schemeClr>
                </a:solidFill>
              </a:rPr>
              <a:t>ammissibilità</a:t>
            </a:r>
            <a:r>
              <a:rPr lang="it-IT" sz="2000" dirty="0"/>
              <a:t> o meno del costo dell’</a:t>
            </a:r>
            <a:r>
              <a:rPr lang="it-IT" sz="2000" dirty="0">
                <a:solidFill>
                  <a:schemeClr val="accent1">
                    <a:lumMod val="75000"/>
                  </a:schemeClr>
                </a:solidFill>
              </a:rPr>
              <a:t>IVA.</a:t>
            </a:r>
          </a:p>
          <a:p>
            <a:endParaRPr lang="it-IT" dirty="0"/>
          </a:p>
          <a:p>
            <a:pPr marL="0" indent="0" algn="just">
              <a:buNone/>
            </a:pPr>
            <a:endParaRPr lang="it-IT" sz="1100" b="1" dirty="0"/>
          </a:p>
          <a:p>
            <a:pPr marL="0" indent="0" algn="just">
              <a:buNone/>
            </a:pPr>
            <a:endParaRPr lang="it-IT" dirty="0" smtClean="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12" name="Immagine 11"/>
          <p:cNvPicPr>
            <a:picLocks noChangeAspect="1"/>
          </p:cNvPicPr>
          <p:nvPr/>
        </p:nvPicPr>
        <p:blipFill rotWithShape="1">
          <a:blip r:embed="rId6"/>
          <a:srcRect l="1428" r="5019" b="21917"/>
          <a:stretch/>
        </p:blipFill>
        <p:spPr>
          <a:xfrm>
            <a:off x="425124" y="1358793"/>
            <a:ext cx="6459343" cy="2734543"/>
          </a:xfrm>
          <a:prstGeom prst="rect">
            <a:avLst/>
          </a:prstGeom>
        </p:spPr>
      </p:pic>
      <p:pic>
        <p:nvPicPr>
          <p:cNvPr id="13" name="Immagine 12"/>
          <p:cNvPicPr>
            <a:picLocks noChangeAspect="1"/>
          </p:cNvPicPr>
          <p:nvPr/>
        </p:nvPicPr>
        <p:blipFill rotWithShape="1">
          <a:blip r:embed="rId7"/>
          <a:srcRect r="4813"/>
          <a:stretch/>
        </p:blipFill>
        <p:spPr>
          <a:xfrm>
            <a:off x="6087061" y="2726065"/>
            <a:ext cx="6047759" cy="2821128"/>
          </a:xfrm>
          <a:prstGeom prst="rect">
            <a:avLst/>
          </a:prstGeom>
        </p:spPr>
      </p:pic>
      <p:sp>
        <p:nvSpPr>
          <p:cNvPr id="4" name="CasellaDiTesto 3"/>
          <p:cNvSpPr txBox="1"/>
          <p:nvPr/>
        </p:nvSpPr>
        <p:spPr>
          <a:xfrm>
            <a:off x="816870" y="4629077"/>
            <a:ext cx="5507114" cy="369332"/>
          </a:xfrm>
          <a:prstGeom prst="rect">
            <a:avLst/>
          </a:prstGeom>
          <a:noFill/>
        </p:spPr>
        <p:txBody>
          <a:bodyPr wrap="square" rtlCol="0">
            <a:spAutoFit/>
          </a:bodyPr>
          <a:lstStyle/>
          <a:p>
            <a:r>
              <a:rPr lang="it-IT" dirty="0" smtClean="0">
                <a:solidFill>
                  <a:srgbClr val="FF0000"/>
                </a:solidFill>
              </a:rPr>
              <a:t>ES: 2.48-1 - interventi riguardanti gli alloggi dei custodi</a:t>
            </a:r>
            <a:endParaRPr lang="it-IT" dirty="0">
              <a:solidFill>
                <a:srgbClr val="FF0000"/>
              </a:solidFill>
            </a:endParaRPr>
          </a:p>
        </p:txBody>
      </p:sp>
    </p:spTree>
    <p:extLst>
      <p:ext uri="{BB962C8B-B14F-4D97-AF65-F5344CB8AC3E}">
        <p14:creationId xmlns:p14="http://schemas.microsoft.com/office/powerpoint/2010/main" val="2122030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230"/>
            <a:ext cx="12192000" cy="813233"/>
          </a:xfrm>
        </p:spPr>
        <p:txBody>
          <a:bodyPr>
            <a:normAutofit/>
          </a:bodyPr>
          <a:lstStyle/>
          <a:p>
            <a:pPr algn="ctr"/>
            <a:r>
              <a:rPr lang="it-IT" sz="3600" b="1" dirty="0">
                <a:latin typeface="+mn-lt"/>
                <a:ea typeface="+mn-ea"/>
                <a:cs typeface="+mn-cs"/>
              </a:rPr>
              <a:t>COMPILAZIONE E PRESENTAZIONE </a:t>
            </a:r>
            <a:r>
              <a:rPr lang="it-IT" sz="3600" b="1" dirty="0" smtClean="0">
                <a:latin typeface="+mn-lt"/>
                <a:ea typeface="+mn-ea"/>
                <a:cs typeface="+mn-cs"/>
              </a:rPr>
              <a:t>DOMANDA - 1</a:t>
            </a:r>
            <a:endParaRPr lang="it-IT" sz="3600" b="1" dirty="0">
              <a:latin typeface="+mn-lt"/>
              <a:ea typeface="+mn-ea"/>
              <a:cs typeface="+mn-cs"/>
            </a:endParaRPr>
          </a:p>
        </p:txBody>
      </p:sp>
      <p:sp>
        <p:nvSpPr>
          <p:cNvPr id="3" name="Segnaposto contenuto 2"/>
          <p:cNvSpPr>
            <a:spLocks noGrp="1"/>
          </p:cNvSpPr>
          <p:nvPr>
            <p:ph idx="1"/>
          </p:nvPr>
        </p:nvSpPr>
        <p:spPr>
          <a:xfrm>
            <a:off x="378069" y="895949"/>
            <a:ext cx="11632223" cy="4300305"/>
          </a:xfrm>
          <a:solidFill>
            <a:schemeClr val="bg1">
              <a:alpha val="0"/>
            </a:schemeClr>
          </a:solidFill>
        </p:spPr>
        <p:txBody>
          <a:bodyPr>
            <a:normAutofit fontScale="77500" lnSpcReduction="20000"/>
          </a:bodyPr>
          <a:lstStyle/>
          <a:p>
            <a:pPr marL="0" indent="0">
              <a:buNone/>
            </a:pPr>
            <a:r>
              <a:rPr lang="it-IT" sz="3300" b="1" u="sng" dirty="0" smtClean="0">
                <a:solidFill>
                  <a:schemeClr val="accent5"/>
                </a:solidFill>
              </a:rPr>
              <a:t>Elementi di base per la ricevibilità^</a:t>
            </a:r>
          </a:p>
          <a:p>
            <a:pPr marL="0" indent="0">
              <a:buNone/>
            </a:pPr>
            <a:r>
              <a:rPr lang="it-IT" sz="3300" dirty="0" smtClean="0"/>
              <a:t>Verificare </a:t>
            </a:r>
            <a:r>
              <a:rPr lang="it-IT" sz="3300" dirty="0"/>
              <a:t>con attenzione che </a:t>
            </a:r>
            <a:r>
              <a:rPr lang="it-IT" sz="3300" dirty="0">
                <a:solidFill>
                  <a:schemeClr val="accent1">
                    <a:lumMod val="75000"/>
                  </a:schemeClr>
                </a:solidFill>
              </a:rPr>
              <a:t>la domanda </a:t>
            </a:r>
            <a:r>
              <a:rPr lang="it-IT" sz="3300" dirty="0"/>
              <a:t>inviata sia: </a:t>
            </a:r>
            <a:endParaRPr lang="it-IT" sz="3300" dirty="0" smtClean="0"/>
          </a:p>
          <a:p>
            <a:pPr marL="0" indent="0">
              <a:lnSpc>
                <a:spcPct val="70000"/>
              </a:lnSpc>
              <a:buNone/>
            </a:pPr>
            <a:endParaRPr lang="it-IT" sz="3300" dirty="0" smtClean="0"/>
          </a:p>
          <a:p>
            <a:pPr algn="just">
              <a:lnSpc>
                <a:spcPct val="70000"/>
              </a:lnSpc>
              <a:buFontTx/>
              <a:buChar char="-"/>
            </a:pPr>
            <a:r>
              <a:rPr lang="it-IT" sz="3300" dirty="0" smtClean="0">
                <a:solidFill>
                  <a:srgbClr val="FF0000"/>
                </a:solidFill>
              </a:rPr>
              <a:t>datata</a:t>
            </a:r>
            <a:r>
              <a:rPr lang="it-IT" sz="3300" dirty="0" smtClean="0"/>
              <a:t>;</a:t>
            </a:r>
          </a:p>
          <a:p>
            <a:pPr algn="just">
              <a:lnSpc>
                <a:spcPct val="70000"/>
              </a:lnSpc>
              <a:buFontTx/>
              <a:buChar char="-"/>
            </a:pPr>
            <a:endParaRPr lang="it-IT" sz="3300" dirty="0" smtClean="0"/>
          </a:p>
          <a:p>
            <a:pPr algn="just">
              <a:lnSpc>
                <a:spcPct val="70000"/>
              </a:lnSpc>
              <a:buFontTx/>
              <a:buChar char="-"/>
            </a:pPr>
            <a:r>
              <a:rPr lang="it-IT" sz="3300" dirty="0" smtClean="0">
                <a:solidFill>
                  <a:srgbClr val="FF0000"/>
                </a:solidFill>
              </a:rPr>
              <a:t>firmata</a:t>
            </a:r>
            <a:r>
              <a:rPr lang="it-IT" sz="3300" dirty="0" smtClean="0"/>
              <a:t> </a:t>
            </a:r>
            <a:r>
              <a:rPr lang="it-IT" sz="3300" u="sng" dirty="0"/>
              <a:t>in ogni pagina </a:t>
            </a:r>
            <a:r>
              <a:rPr lang="it-IT" sz="3300" dirty="0"/>
              <a:t>e alla fine del </a:t>
            </a:r>
            <a:r>
              <a:rPr lang="it-IT" sz="3300" dirty="0" smtClean="0"/>
              <a:t>modello;</a:t>
            </a:r>
          </a:p>
          <a:p>
            <a:pPr marL="0" indent="0" algn="just">
              <a:lnSpc>
                <a:spcPct val="70000"/>
              </a:lnSpc>
              <a:buNone/>
            </a:pPr>
            <a:endParaRPr lang="it-IT" sz="3300" dirty="0" smtClean="0"/>
          </a:p>
          <a:p>
            <a:pPr algn="just">
              <a:lnSpc>
                <a:spcPct val="120000"/>
              </a:lnSpc>
              <a:buFontTx/>
              <a:buChar char="-"/>
            </a:pPr>
            <a:r>
              <a:rPr lang="it-IT" sz="3300" dirty="0" smtClean="0"/>
              <a:t>accompagnata</a:t>
            </a:r>
            <a:r>
              <a:rPr lang="it-IT" sz="3300" dirty="0"/>
              <a:t>, </a:t>
            </a:r>
            <a:r>
              <a:rPr lang="it-IT" sz="3300" b="1" u="sng" dirty="0">
                <a:solidFill>
                  <a:srgbClr val="FF0000"/>
                </a:solidFill>
              </a:rPr>
              <a:t>all’interno della stessa PEC</a:t>
            </a:r>
            <a:r>
              <a:rPr lang="it-IT" sz="3300" dirty="0"/>
              <a:t>, da </a:t>
            </a:r>
            <a:r>
              <a:rPr lang="it-IT" sz="3300" dirty="0">
                <a:solidFill>
                  <a:srgbClr val="FF0000"/>
                </a:solidFill>
              </a:rPr>
              <a:t>copia del documento di identità </a:t>
            </a:r>
            <a:r>
              <a:rPr lang="it-IT" sz="3300" dirty="0"/>
              <a:t>del sottoscrittore in corso di validità</a:t>
            </a:r>
            <a:r>
              <a:rPr lang="it-IT" sz="3300" dirty="0" smtClean="0"/>
              <a:t>.</a:t>
            </a:r>
            <a:r>
              <a:rPr lang="it-IT" sz="3300" dirty="0" smtClean="0">
                <a:solidFill>
                  <a:srgbClr val="FF0000"/>
                </a:solidFill>
              </a:rPr>
              <a:t>*</a:t>
            </a:r>
          </a:p>
          <a:p>
            <a:pPr marL="0" indent="0" algn="just">
              <a:buNone/>
            </a:pPr>
            <a:endParaRPr lang="it-IT" sz="3300" dirty="0" smtClean="0">
              <a:solidFill>
                <a:srgbClr val="FF0000"/>
              </a:solidFill>
            </a:endParaRPr>
          </a:p>
          <a:p>
            <a:pPr algn="just">
              <a:buFontTx/>
              <a:buChar char="-"/>
            </a:pPr>
            <a:r>
              <a:rPr lang="it-IT" sz="3300" dirty="0"/>
              <a:t>s</a:t>
            </a:r>
            <a:r>
              <a:rPr lang="it-IT" sz="3300" dirty="0" smtClean="0"/>
              <a:t>cadenza presentazione </a:t>
            </a:r>
            <a:r>
              <a:rPr lang="it-IT" sz="3300" dirty="0"/>
              <a:t>domande ore </a:t>
            </a:r>
            <a:r>
              <a:rPr lang="it-IT" sz="3300" b="1" dirty="0">
                <a:solidFill>
                  <a:srgbClr val="FF0000"/>
                </a:solidFill>
              </a:rPr>
              <a:t>23:59 del 02/04/2020</a:t>
            </a:r>
            <a:r>
              <a:rPr lang="it-IT" sz="3300" dirty="0"/>
              <a:t>.</a:t>
            </a:r>
            <a:r>
              <a:rPr lang="it-IT" sz="4000" dirty="0"/>
              <a:t> </a:t>
            </a:r>
          </a:p>
          <a:p>
            <a:pPr marL="0" indent="0" algn="just">
              <a:buNone/>
            </a:pPr>
            <a:endParaRPr lang="it-IT" sz="4000" dirty="0" smtClean="0"/>
          </a:p>
          <a:p>
            <a:pPr marL="0" indent="0" algn="just">
              <a:buNone/>
            </a:pPr>
            <a:endParaRPr lang="it-IT" sz="4000"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1" name="Segnaposto contenuto 2"/>
          <p:cNvSpPr txBox="1">
            <a:spLocks/>
          </p:cNvSpPr>
          <p:nvPr/>
        </p:nvSpPr>
        <p:spPr>
          <a:xfrm>
            <a:off x="679938" y="5339399"/>
            <a:ext cx="10515600" cy="1003188"/>
          </a:xfrm>
          <a:prstGeom prst="rect">
            <a:avLst/>
          </a:prstGeom>
          <a:solidFill>
            <a:schemeClr val="bg1">
              <a:alpha val="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400" dirty="0" smtClean="0">
                <a:solidFill>
                  <a:schemeClr val="accent1">
                    <a:lumMod val="75000"/>
                  </a:schemeClr>
                </a:solidFill>
              </a:rPr>
              <a:t>^ qualora la domanda di sostegno prevede l’invio di più PEC ripetere oggetto sempre uguale e specificare nell’oggetto </a:t>
            </a:r>
            <a:r>
              <a:rPr lang="it-IT" sz="1400" dirty="0">
                <a:solidFill>
                  <a:schemeClr val="accent1">
                    <a:lumMod val="75000"/>
                  </a:schemeClr>
                </a:solidFill>
              </a:rPr>
              <a:t>invio 1 di….., possibilmente mantenendo un determinato </a:t>
            </a:r>
            <a:r>
              <a:rPr lang="it-IT" sz="1400" dirty="0" smtClean="0">
                <a:solidFill>
                  <a:schemeClr val="accent1">
                    <a:lumMod val="75000"/>
                  </a:schemeClr>
                </a:solidFill>
              </a:rPr>
              <a:t>ordine: modello </a:t>
            </a:r>
            <a:r>
              <a:rPr lang="it-IT" sz="1400" dirty="0">
                <a:solidFill>
                  <a:schemeClr val="accent1">
                    <a:lumMod val="75000"/>
                  </a:schemeClr>
                </a:solidFill>
              </a:rPr>
              <a:t>domanda, </a:t>
            </a:r>
            <a:r>
              <a:rPr lang="it-IT" sz="1400" dirty="0" smtClean="0">
                <a:solidFill>
                  <a:schemeClr val="accent1">
                    <a:lumMod val="75000"/>
                  </a:schemeClr>
                </a:solidFill>
              </a:rPr>
              <a:t>relazione progettuale, quadro economico di dettaglio, cronoprogramma, preventivi, dichiarazioni, ecc. </a:t>
            </a:r>
          </a:p>
          <a:p>
            <a:pPr marL="0" indent="0" algn="just">
              <a:buNone/>
            </a:pPr>
            <a:r>
              <a:rPr lang="it-IT" sz="1400" dirty="0" smtClean="0">
                <a:solidFill>
                  <a:schemeClr val="accent1">
                    <a:lumMod val="75000"/>
                  </a:schemeClr>
                </a:solidFill>
              </a:rPr>
              <a:t>Verificare che le scansioni siano leggibili.</a:t>
            </a:r>
            <a:endParaRPr lang="it-IT" sz="1400" dirty="0">
              <a:solidFill>
                <a:schemeClr val="accent1">
                  <a:lumMod val="75000"/>
                </a:schemeClr>
              </a:solidFill>
            </a:endParaRPr>
          </a:p>
          <a:p>
            <a:pPr marL="0" indent="0" algn="just">
              <a:buNone/>
            </a:pPr>
            <a:r>
              <a:rPr lang="it-IT" sz="1400" dirty="0" smtClean="0">
                <a:solidFill>
                  <a:srgbClr val="FF0000"/>
                </a:solidFill>
              </a:rPr>
              <a:t>*Elementi necessari anche per la presentazione di dichiarazioni sostitutive/autodichiarazioni</a:t>
            </a:r>
          </a:p>
        </p:txBody>
      </p:sp>
    </p:spTree>
    <p:extLst>
      <p:ext uri="{BB962C8B-B14F-4D97-AF65-F5344CB8AC3E}">
        <p14:creationId xmlns:p14="http://schemas.microsoft.com/office/powerpoint/2010/main" val="2438813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27"/>
            <a:ext cx="12192000" cy="813233"/>
          </a:xfrm>
        </p:spPr>
        <p:txBody>
          <a:bodyPr>
            <a:normAutofit/>
          </a:bodyPr>
          <a:lstStyle/>
          <a:p>
            <a:pPr algn="ctr"/>
            <a:r>
              <a:rPr lang="it-IT" sz="3600" b="1" dirty="0">
                <a:latin typeface="+mn-lt"/>
                <a:ea typeface="+mn-ea"/>
                <a:cs typeface="+mn-cs"/>
              </a:rPr>
              <a:t>COMPILAZIONE E PRESENTAZIONE </a:t>
            </a:r>
            <a:r>
              <a:rPr lang="it-IT" sz="3600" b="1" dirty="0" smtClean="0">
                <a:latin typeface="+mn-lt"/>
                <a:ea typeface="+mn-ea"/>
                <a:cs typeface="+mn-cs"/>
              </a:rPr>
              <a:t>DOMANDA - 2</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27" name="Segnaposto contenuto 2"/>
          <p:cNvSpPr>
            <a:spLocks noGrp="1"/>
          </p:cNvSpPr>
          <p:nvPr>
            <p:ph idx="1"/>
          </p:nvPr>
        </p:nvSpPr>
        <p:spPr>
          <a:xfrm>
            <a:off x="296173" y="964009"/>
            <a:ext cx="6046267" cy="3892083"/>
          </a:xfrm>
          <a:solidFill>
            <a:schemeClr val="bg1">
              <a:alpha val="0"/>
            </a:schemeClr>
          </a:solidFill>
        </p:spPr>
        <p:txBody>
          <a:bodyPr>
            <a:normAutofit fontScale="47500" lnSpcReduction="20000"/>
          </a:bodyPr>
          <a:lstStyle/>
          <a:p>
            <a:pPr marL="0" indent="0">
              <a:buNone/>
            </a:pPr>
            <a:r>
              <a:rPr lang="it-IT" sz="4000" b="1" u="sng" dirty="0" smtClean="0">
                <a:solidFill>
                  <a:schemeClr val="accent5"/>
                </a:solidFill>
              </a:rPr>
              <a:t>Piano degli interventi e  Quadro economico (pag. 3 MOD.)</a:t>
            </a:r>
          </a:p>
          <a:p>
            <a:pPr marL="0" indent="0">
              <a:buNone/>
            </a:pPr>
            <a:endParaRPr lang="it-IT" sz="2100" dirty="0" smtClean="0"/>
          </a:p>
          <a:p>
            <a:pPr algn="just">
              <a:buFontTx/>
              <a:buChar char="-"/>
            </a:pPr>
            <a:r>
              <a:rPr lang="it-IT" sz="4000" dirty="0" smtClean="0"/>
              <a:t>verificare la </a:t>
            </a:r>
            <a:r>
              <a:rPr lang="it-IT" sz="4000" b="1" dirty="0" smtClean="0"/>
              <a:t>corrispondenza</a:t>
            </a:r>
            <a:r>
              <a:rPr lang="it-IT" sz="4000" dirty="0" smtClean="0"/>
              <a:t> tra il </a:t>
            </a:r>
            <a:r>
              <a:rPr lang="it-IT" sz="4000" u="sng" dirty="0" smtClean="0"/>
              <a:t>quadro economico di dettaglio</a:t>
            </a:r>
            <a:r>
              <a:rPr lang="it-IT" sz="4000" dirty="0" smtClean="0"/>
              <a:t> allegato alla domanda (→ si veda fase successiva) con i valori riportati </a:t>
            </a:r>
            <a:r>
              <a:rPr lang="it-IT" sz="4000" dirty="0"/>
              <a:t>in modo </a:t>
            </a:r>
            <a:r>
              <a:rPr lang="it-IT" sz="4000" dirty="0" smtClean="0"/>
              <a:t>aggregato nel </a:t>
            </a:r>
            <a:r>
              <a:rPr lang="it-IT" sz="4000" u="sng" dirty="0" smtClean="0"/>
              <a:t>quadro economico</a:t>
            </a:r>
            <a:r>
              <a:rPr lang="it-IT" sz="4000" dirty="0" smtClean="0"/>
              <a:t> e nel </a:t>
            </a:r>
            <a:r>
              <a:rPr lang="it-IT" sz="4000" u="sng" dirty="0" smtClean="0"/>
              <a:t>piano degli interventi</a:t>
            </a:r>
            <a:endParaRPr lang="it-IT" sz="4000" dirty="0" smtClean="0"/>
          </a:p>
          <a:p>
            <a:pPr algn="just">
              <a:buFontTx/>
              <a:buChar char="-"/>
            </a:pPr>
            <a:r>
              <a:rPr lang="it-IT" sz="4000" dirty="0" smtClean="0"/>
              <a:t>verificare </a:t>
            </a:r>
            <a:r>
              <a:rPr lang="it-IT" sz="4000" dirty="0"/>
              <a:t>la </a:t>
            </a:r>
            <a:r>
              <a:rPr lang="it-IT" sz="4000" b="1" dirty="0"/>
              <a:t>congruenza</a:t>
            </a:r>
            <a:r>
              <a:rPr lang="it-IT" sz="4000" dirty="0"/>
              <a:t> tra </a:t>
            </a:r>
            <a:r>
              <a:rPr lang="it-IT" sz="4000" u="sng" dirty="0"/>
              <a:t>intensità di aiuto previsto</a:t>
            </a:r>
            <a:r>
              <a:rPr lang="it-IT" sz="4000" dirty="0"/>
              <a:t>, i </a:t>
            </a:r>
            <a:r>
              <a:rPr lang="it-IT" sz="4000" u="sng" dirty="0"/>
              <a:t>costi dell’operazione</a:t>
            </a:r>
            <a:r>
              <a:rPr lang="it-IT" sz="4000" dirty="0"/>
              <a:t>, il </a:t>
            </a:r>
            <a:r>
              <a:rPr lang="it-IT" sz="4000" u="sng" dirty="0"/>
              <a:t>contributo richiesto</a:t>
            </a:r>
            <a:r>
              <a:rPr lang="it-IT" sz="4000" dirty="0"/>
              <a:t>, nonché tra </a:t>
            </a:r>
            <a:r>
              <a:rPr lang="it-IT" sz="4000" u="sng" dirty="0"/>
              <a:t>gli importi relativi al contributo presenti nel piano degli interventi e nel quadro economico</a:t>
            </a:r>
            <a:r>
              <a:rPr lang="it-IT" sz="4000" dirty="0"/>
              <a:t>;</a:t>
            </a:r>
          </a:p>
          <a:p>
            <a:pPr marL="0" indent="0" algn="just">
              <a:buNone/>
            </a:pPr>
            <a:endParaRPr lang="it-IT" sz="4000" dirty="0" smtClean="0"/>
          </a:p>
          <a:p>
            <a:pPr algn="just">
              <a:buFontTx/>
              <a:buChar char="-"/>
            </a:pPr>
            <a:r>
              <a:rPr lang="it-IT" sz="4000" dirty="0" smtClean="0"/>
              <a:t>attenzione all’</a:t>
            </a:r>
            <a:r>
              <a:rPr lang="it-IT" sz="4000" b="1" dirty="0" smtClean="0"/>
              <a:t>AMMISSIBILITA’</a:t>
            </a:r>
            <a:r>
              <a:rPr lang="it-IT" sz="4000" dirty="0" smtClean="0"/>
              <a:t> o meno dell’</a:t>
            </a:r>
            <a:r>
              <a:rPr lang="it-IT" sz="4000" b="1" dirty="0" smtClean="0"/>
              <a:t>IVA</a:t>
            </a:r>
            <a:endParaRPr lang="it-IT" sz="4000" b="1" dirty="0"/>
          </a:p>
          <a:p>
            <a:endParaRPr lang="it-IT" dirty="0"/>
          </a:p>
        </p:txBody>
      </p:sp>
      <p:grpSp>
        <p:nvGrpSpPr>
          <p:cNvPr id="33" name="Gruppo 32"/>
          <p:cNvGrpSpPr/>
          <p:nvPr/>
        </p:nvGrpSpPr>
        <p:grpSpPr>
          <a:xfrm>
            <a:off x="6435662" y="562536"/>
            <a:ext cx="5576049" cy="1884219"/>
            <a:chOff x="412375" y="929127"/>
            <a:chExt cx="5576049" cy="1818934"/>
          </a:xfrm>
        </p:grpSpPr>
        <p:pic>
          <p:nvPicPr>
            <p:cNvPr id="34" name="Immagine 33"/>
            <p:cNvPicPr>
              <a:picLocks noChangeAspect="1"/>
            </p:cNvPicPr>
            <p:nvPr/>
          </p:nvPicPr>
          <p:blipFill rotWithShape="1">
            <a:blip r:embed="rId6"/>
            <a:srcRect l="37837" t="17985" r="22658" b="59106"/>
            <a:stretch/>
          </p:blipFill>
          <p:spPr>
            <a:xfrm>
              <a:off x="412375" y="929127"/>
              <a:ext cx="5576049" cy="1818934"/>
            </a:xfrm>
            <a:prstGeom prst="rect">
              <a:avLst/>
            </a:prstGeom>
          </p:spPr>
        </p:pic>
        <p:sp>
          <p:nvSpPr>
            <p:cNvPr id="35" name="Rettangolo 34"/>
            <p:cNvSpPr/>
            <p:nvPr/>
          </p:nvSpPr>
          <p:spPr>
            <a:xfrm>
              <a:off x="4985238" y="2154115"/>
              <a:ext cx="844062" cy="501162"/>
            </a:xfrm>
            <a:prstGeom prst="rect">
              <a:avLst/>
            </a:prstGeom>
            <a:solidFill>
              <a:schemeClr val="accent4">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4052220" y="2140083"/>
              <a:ext cx="844062" cy="501162"/>
            </a:xfrm>
            <a:prstGeom prst="rect">
              <a:avLst/>
            </a:prstGeom>
            <a:solidFill>
              <a:schemeClr val="accent6">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3205018" y="2140083"/>
              <a:ext cx="792070" cy="501162"/>
            </a:xfrm>
            <a:prstGeom prst="rect">
              <a:avLst/>
            </a:prstGeom>
            <a:solidFill>
              <a:schemeClr val="accent2">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1412662" y="2140084"/>
              <a:ext cx="792070" cy="501162"/>
            </a:xfrm>
            <a:prstGeom prst="rect">
              <a:avLst/>
            </a:prstGeom>
            <a:solidFill>
              <a:schemeClr val="accent1">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2354768" y="2140083"/>
              <a:ext cx="792070" cy="501162"/>
            </a:xfrm>
            <a:prstGeom prst="rect">
              <a:avLst/>
            </a:prstGeom>
            <a:solidFill>
              <a:srgbClr val="7030A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0" name="Gruppo 39"/>
          <p:cNvGrpSpPr/>
          <p:nvPr/>
        </p:nvGrpSpPr>
        <p:grpSpPr>
          <a:xfrm>
            <a:off x="6342440" y="2404697"/>
            <a:ext cx="5546739" cy="3930024"/>
            <a:chOff x="6353561" y="949806"/>
            <a:chExt cx="5546739" cy="3930024"/>
          </a:xfrm>
        </p:grpSpPr>
        <p:pic>
          <p:nvPicPr>
            <p:cNvPr id="41" name="Immagine 40"/>
            <p:cNvPicPr>
              <a:picLocks noChangeAspect="1"/>
            </p:cNvPicPr>
            <p:nvPr/>
          </p:nvPicPr>
          <p:blipFill rotWithShape="1">
            <a:blip r:embed="rId6"/>
            <a:srcRect l="37733" t="42822" r="22971" b="7680"/>
            <a:stretch/>
          </p:blipFill>
          <p:spPr>
            <a:xfrm>
              <a:off x="6353561" y="949806"/>
              <a:ext cx="5546739" cy="3930024"/>
            </a:xfrm>
            <a:prstGeom prst="rect">
              <a:avLst/>
            </a:prstGeom>
          </p:spPr>
        </p:pic>
        <p:sp>
          <p:nvSpPr>
            <p:cNvPr id="42" name="Rettangolo 41"/>
            <p:cNvSpPr/>
            <p:nvPr/>
          </p:nvSpPr>
          <p:spPr>
            <a:xfrm>
              <a:off x="9944328" y="1313822"/>
              <a:ext cx="536470" cy="501162"/>
            </a:xfrm>
            <a:prstGeom prst="rect">
              <a:avLst/>
            </a:prstGeom>
            <a:solidFill>
              <a:srgbClr val="7030A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p:cNvSpPr/>
            <p:nvPr/>
          </p:nvSpPr>
          <p:spPr>
            <a:xfrm>
              <a:off x="11253758" y="1330074"/>
              <a:ext cx="572654" cy="501162"/>
            </a:xfrm>
            <a:prstGeom prst="rect">
              <a:avLst/>
            </a:prstGeom>
            <a:solidFill>
              <a:schemeClr val="accent6">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p:cNvSpPr/>
            <p:nvPr/>
          </p:nvSpPr>
          <p:spPr>
            <a:xfrm>
              <a:off x="8539809" y="1313822"/>
              <a:ext cx="631559" cy="501162"/>
            </a:xfrm>
            <a:prstGeom prst="rect">
              <a:avLst/>
            </a:prstGeom>
            <a:solidFill>
              <a:schemeClr val="accent1">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8539809" y="4343771"/>
              <a:ext cx="631559" cy="501162"/>
            </a:xfrm>
            <a:prstGeom prst="rect">
              <a:avLst/>
            </a:prstGeom>
            <a:solidFill>
              <a:schemeClr val="accent1">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p:cNvSpPr/>
            <p:nvPr/>
          </p:nvSpPr>
          <p:spPr>
            <a:xfrm>
              <a:off x="9962420" y="4327346"/>
              <a:ext cx="536470" cy="501162"/>
            </a:xfrm>
            <a:prstGeom prst="rect">
              <a:avLst/>
            </a:prstGeom>
            <a:solidFill>
              <a:srgbClr val="7030A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p:cNvSpPr/>
            <p:nvPr/>
          </p:nvSpPr>
          <p:spPr>
            <a:xfrm>
              <a:off x="11255689" y="4343771"/>
              <a:ext cx="572654" cy="501162"/>
            </a:xfrm>
            <a:prstGeom prst="rect">
              <a:avLst/>
            </a:prstGeom>
            <a:solidFill>
              <a:schemeClr val="accent6">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 name="Connettore 2 3"/>
          <p:cNvCxnSpPr/>
          <p:nvPr/>
        </p:nvCxnSpPr>
        <p:spPr>
          <a:xfrm>
            <a:off x="7989111" y="2333057"/>
            <a:ext cx="784979" cy="4180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p:cNvCxnSpPr>
            <a:endCxn id="42" idx="0"/>
          </p:cNvCxnSpPr>
          <p:nvPr/>
        </p:nvCxnSpPr>
        <p:spPr>
          <a:xfrm>
            <a:off x="8867312" y="2350641"/>
            <a:ext cx="1334130" cy="4180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a:off x="10645577" y="2349309"/>
            <a:ext cx="784979" cy="4180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98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279"/>
            <a:ext cx="12192000" cy="813233"/>
          </a:xfrm>
        </p:spPr>
        <p:txBody>
          <a:bodyPr>
            <a:normAutofit/>
          </a:bodyPr>
          <a:lstStyle/>
          <a:p>
            <a:pPr algn="ctr"/>
            <a:r>
              <a:rPr lang="it-IT" sz="3600" b="1" dirty="0">
                <a:latin typeface="+mn-lt"/>
                <a:ea typeface="+mn-ea"/>
                <a:cs typeface="+mn-cs"/>
              </a:rPr>
              <a:t>COMPILAZIONE E PRESENTAZIONE </a:t>
            </a:r>
            <a:r>
              <a:rPr lang="it-IT" sz="3600" b="1" dirty="0" smtClean="0">
                <a:latin typeface="+mn-lt"/>
                <a:ea typeface="+mn-ea"/>
                <a:cs typeface="+mn-cs"/>
              </a:rPr>
              <a:t>DOMANDA - 3</a:t>
            </a:r>
            <a:endParaRPr lang="it-IT" sz="3600" b="1" dirty="0">
              <a:latin typeface="+mn-lt"/>
              <a:ea typeface="+mn-ea"/>
              <a:cs typeface="+mn-cs"/>
            </a:endParaRPr>
          </a:p>
        </p:txBody>
      </p:sp>
      <p:sp>
        <p:nvSpPr>
          <p:cNvPr id="3" name="Segnaposto contenuto 2"/>
          <p:cNvSpPr>
            <a:spLocks noGrp="1"/>
          </p:cNvSpPr>
          <p:nvPr>
            <p:ph idx="1"/>
          </p:nvPr>
        </p:nvSpPr>
        <p:spPr>
          <a:xfrm>
            <a:off x="838200" y="840512"/>
            <a:ext cx="10515600" cy="5846618"/>
          </a:xfrm>
          <a:solidFill>
            <a:schemeClr val="bg1">
              <a:alpha val="0"/>
            </a:schemeClr>
          </a:solidFill>
        </p:spPr>
        <p:txBody>
          <a:bodyPr>
            <a:normAutofit fontScale="62500" lnSpcReduction="20000"/>
          </a:bodyPr>
          <a:lstStyle/>
          <a:p>
            <a:pPr marL="0" indent="0">
              <a:buNone/>
            </a:pPr>
            <a:r>
              <a:rPr lang="it-IT" sz="4000" b="1" u="sng" dirty="0" smtClean="0">
                <a:solidFill>
                  <a:schemeClr val="accent5"/>
                </a:solidFill>
              </a:rPr>
              <a:t>Criteri di selezione applicabili </a:t>
            </a:r>
            <a:r>
              <a:rPr lang="it-IT" sz="4000" dirty="0" smtClean="0">
                <a:solidFill>
                  <a:schemeClr val="accent5"/>
                </a:solidFill>
              </a:rPr>
              <a:t>– par. 7 dei bandi</a:t>
            </a:r>
          </a:p>
          <a:p>
            <a:pPr marL="0" indent="0">
              <a:buNone/>
            </a:pPr>
            <a:endParaRPr lang="it-IT" sz="1600" dirty="0" smtClean="0"/>
          </a:p>
          <a:p>
            <a:pPr algn="just">
              <a:buFontTx/>
              <a:buChar char="-"/>
            </a:pPr>
            <a:r>
              <a:rPr lang="it-IT" sz="4000" dirty="0"/>
              <a:t>La domanda di sostegno sarà selezionata ed inserita nella relativa graduatoria di merito, esclusivamente nel caso in cui raggiunga un </a:t>
            </a:r>
            <a:r>
              <a:rPr lang="it-IT" sz="4000" b="1" dirty="0">
                <a:solidFill>
                  <a:srgbClr val="FF0000"/>
                </a:solidFill>
              </a:rPr>
              <a:t>punteggio minimo pari a 1 </a:t>
            </a:r>
            <a:r>
              <a:rPr lang="it-IT" sz="4000" dirty="0"/>
              <a:t>con </a:t>
            </a:r>
            <a:r>
              <a:rPr lang="it-IT" sz="4000" b="1" dirty="0">
                <a:solidFill>
                  <a:srgbClr val="FF0000"/>
                </a:solidFill>
              </a:rPr>
              <a:t>almeno due </a:t>
            </a:r>
            <a:r>
              <a:rPr lang="it-IT" sz="4000" dirty="0"/>
              <a:t>dei </a:t>
            </a:r>
            <a:r>
              <a:rPr lang="it-IT" sz="4000" b="1" dirty="0">
                <a:solidFill>
                  <a:srgbClr val="FF0000"/>
                </a:solidFill>
              </a:rPr>
              <a:t>criteri</a:t>
            </a:r>
            <a:r>
              <a:rPr lang="it-IT" sz="4000" dirty="0"/>
              <a:t> </a:t>
            </a:r>
            <a:r>
              <a:rPr lang="it-IT" sz="4000" dirty="0" smtClean="0"/>
              <a:t>previsti dal bando.</a:t>
            </a:r>
          </a:p>
          <a:p>
            <a:pPr algn="just">
              <a:buFontTx/>
              <a:buChar char="-"/>
            </a:pPr>
            <a:endParaRPr lang="it-IT" sz="4000" dirty="0" smtClean="0"/>
          </a:p>
          <a:p>
            <a:pPr algn="just">
              <a:buFontTx/>
              <a:buChar char="-"/>
            </a:pPr>
            <a:r>
              <a:rPr lang="it-IT" sz="4000" dirty="0" smtClean="0"/>
              <a:t>Fase fondamentale in caso di bandi con risorse economiche limitate e con un elevato numero di domande ammissibili (presenza di progetti ammessi, ma non finanziabili → </a:t>
            </a:r>
            <a:r>
              <a:rPr lang="it-IT" sz="4000" b="1" dirty="0" smtClean="0">
                <a:solidFill>
                  <a:srgbClr val="FF0000"/>
                </a:solidFill>
              </a:rPr>
              <a:t>APPROCCIO RIGOROSO IN FASE ISTRUTTORIA</a:t>
            </a:r>
            <a:r>
              <a:rPr lang="it-IT" sz="4000" dirty="0" smtClean="0"/>
              <a:t>)</a:t>
            </a:r>
          </a:p>
          <a:p>
            <a:pPr marL="0" indent="0" algn="just">
              <a:buNone/>
            </a:pPr>
            <a:endParaRPr lang="it-IT" sz="4000" dirty="0" smtClean="0"/>
          </a:p>
          <a:p>
            <a:pPr algn="just">
              <a:buFontTx/>
              <a:buChar char="-"/>
            </a:pPr>
            <a:r>
              <a:rPr lang="it-IT" sz="4000" dirty="0"/>
              <a:t>Non </a:t>
            </a:r>
            <a:r>
              <a:rPr lang="it-IT" sz="4000" dirty="0" smtClean="0"/>
              <a:t>sono valutabili i criteri </a:t>
            </a:r>
            <a:r>
              <a:rPr lang="it-IT" sz="4000" dirty="0"/>
              <a:t>non valorizzati dal </a:t>
            </a:r>
            <a:r>
              <a:rPr lang="it-IT" sz="4000" dirty="0" smtClean="0"/>
              <a:t>beneficiario (nel dubbio approfondire)</a:t>
            </a:r>
          </a:p>
          <a:p>
            <a:pPr marL="0" indent="0" algn="just">
              <a:buNone/>
            </a:pPr>
            <a:endParaRPr lang="it-IT" sz="4000" dirty="0" smtClean="0"/>
          </a:p>
          <a:p>
            <a:pPr algn="just">
              <a:buFontTx/>
              <a:buChar char="-"/>
            </a:pPr>
            <a:r>
              <a:rPr lang="it-IT" sz="4000" dirty="0" smtClean="0"/>
              <a:t>Fornire nella relazione, qualora necessario, delle motivazioni a supporto della valorizzazione di determinati criteri (es: EUSAIR, investimenti tematici, ecc.) e/o allegare quando previsto specifiche dichiarazioni (es: numero pescatori, numero giornate di pesca, ecc.)</a:t>
            </a:r>
            <a:endParaRPr lang="it-IT" sz="4000" dirty="0"/>
          </a:p>
          <a:p>
            <a:pPr algn="just">
              <a:buFontTx/>
              <a:buChar char="-"/>
            </a:pPr>
            <a:endParaRPr lang="it-IT" sz="4000"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198822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a:latin typeface="+mn-lt"/>
                <a:ea typeface="+mn-ea"/>
                <a:cs typeface="+mn-cs"/>
              </a:rPr>
              <a:t>COMPILAZIONE E PRESENTAZIONE </a:t>
            </a:r>
            <a:r>
              <a:rPr lang="it-IT" sz="3600" b="1" dirty="0" smtClean="0">
                <a:latin typeface="+mn-lt"/>
                <a:ea typeface="+mn-ea"/>
                <a:cs typeface="+mn-cs"/>
              </a:rPr>
              <a:t>DOMANDA - 3</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11" name="Immagine 10"/>
          <p:cNvPicPr>
            <a:picLocks noChangeAspect="1"/>
          </p:cNvPicPr>
          <p:nvPr/>
        </p:nvPicPr>
        <p:blipFill rotWithShape="1">
          <a:blip r:embed="rId6"/>
          <a:srcRect l="23489" t="12435" r="27156" b="7989"/>
          <a:stretch/>
        </p:blipFill>
        <p:spPr>
          <a:xfrm>
            <a:off x="188686" y="953386"/>
            <a:ext cx="5863771" cy="5318105"/>
          </a:xfrm>
          <a:prstGeom prst="rect">
            <a:avLst/>
          </a:prstGeom>
        </p:spPr>
      </p:pic>
      <p:pic>
        <p:nvPicPr>
          <p:cNvPr id="12" name="Immagine 11"/>
          <p:cNvPicPr>
            <a:picLocks noChangeAspect="1"/>
          </p:cNvPicPr>
          <p:nvPr/>
        </p:nvPicPr>
        <p:blipFill rotWithShape="1">
          <a:blip r:embed="rId7"/>
          <a:srcRect l="23413" t="19912" r="25397" b="20970"/>
          <a:stretch/>
        </p:blipFill>
        <p:spPr>
          <a:xfrm>
            <a:off x="6139542" y="2346676"/>
            <a:ext cx="5865036" cy="3810000"/>
          </a:xfrm>
          <a:prstGeom prst="rect">
            <a:avLst/>
          </a:prstGeom>
        </p:spPr>
      </p:pic>
      <p:pic>
        <p:nvPicPr>
          <p:cNvPr id="3" name="Immagine 2"/>
          <p:cNvPicPr>
            <a:picLocks noChangeAspect="1"/>
          </p:cNvPicPr>
          <p:nvPr/>
        </p:nvPicPr>
        <p:blipFill>
          <a:blip r:embed="rId8"/>
          <a:stretch>
            <a:fillRect/>
          </a:stretch>
        </p:blipFill>
        <p:spPr>
          <a:xfrm>
            <a:off x="6139542" y="894838"/>
            <a:ext cx="5926150" cy="1337023"/>
          </a:xfrm>
          <a:prstGeom prst="rect">
            <a:avLst/>
          </a:prstGeom>
        </p:spPr>
      </p:pic>
    </p:spTree>
    <p:extLst>
      <p:ext uri="{BB962C8B-B14F-4D97-AF65-F5344CB8AC3E}">
        <p14:creationId xmlns:p14="http://schemas.microsoft.com/office/powerpoint/2010/main" val="1863731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a:latin typeface="+mn-lt"/>
                <a:ea typeface="+mn-ea"/>
                <a:cs typeface="+mn-cs"/>
              </a:rPr>
              <a:t>COMPILAZIONE E PRESENTAZIONE </a:t>
            </a:r>
            <a:r>
              <a:rPr lang="it-IT" sz="3600" b="1" dirty="0" smtClean="0">
                <a:latin typeface="+mn-lt"/>
                <a:ea typeface="+mn-ea"/>
                <a:cs typeface="+mn-cs"/>
              </a:rPr>
              <a:t>DOMANDA - 3</a:t>
            </a:r>
            <a:endParaRPr lang="it-IT" sz="3600" b="1" dirty="0">
              <a:latin typeface="+mn-lt"/>
              <a:ea typeface="+mn-ea"/>
              <a:cs typeface="+mn-cs"/>
            </a:endParaRPr>
          </a:p>
        </p:txBody>
      </p:sp>
      <p:sp>
        <p:nvSpPr>
          <p:cNvPr id="3" name="Segnaposto contenuto 2"/>
          <p:cNvSpPr>
            <a:spLocks noGrp="1"/>
          </p:cNvSpPr>
          <p:nvPr>
            <p:ph idx="1"/>
          </p:nvPr>
        </p:nvSpPr>
        <p:spPr>
          <a:xfrm>
            <a:off x="838200" y="1142134"/>
            <a:ext cx="10515600" cy="4224193"/>
          </a:xfrm>
          <a:solidFill>
            <a:schemeClr val="bg1">
              <a:alpha val="0"/>
            </a:schemeClr>
          </a:solidFill>
        </p:spPr>
        <p:txBody>
          <a:bodyPr>
            <a:normAutofit fontScale="92500" lnSpcReduction="10000"/>
          </a:bodyPr>
          <a:lstStyle/>
          <a:p>
            <a:pPr marL="0" indent="0">
              <a:buNone/>
            </a:pPr>
            <a:r>
              <a:rPr lang="it-IT" sz="4000" b="1" u="sng" dirty="0" smtClean="0">
                <a:solidFill>
                  <a:schemeClr val="accent5"/>
                </a:solidFill>
              </a:rPr>
              <a:t>Criteri di selezione applicabili </a:t>
            </a:r>
            <a:r>
              <a:rPr lang="it-IT" sz="4000" dirty="0" smtClean="0">
                <a:solidFill>
                  <a:schemeClr val="accent5"/>
                </a:solidFill>
              </a:rPr>
              <a:t>– par. 7 dei bandi</a:t>
            </a:r>
          </a:p>
          <a:p>
            <a:pPr marL="0" indent="0">
              <a:buNone/>
            </a:pPr>
            <a:endParaRPr lang="it-IT" sz="4000" dirty="0" smtClean="0"/>
          </a:p>
          <a:p>
            <a:pPr algn="just">
              <a:buFontTx/>
              <a:buChar char="-"/>
            </a:pPr>
            <a:r>
              <a:rPr lang="it-IT" sz="4000" dirty="0" smtClean="0"/>
              <a:t>Criteri </a:t>
            </a:r>
            <a:r>
              <a:rPr lang="it-IT" sz="4000" dirty="0"/>
              <a:t>relativi al possesso di </a:t>
            </a:r>
            <a:r>
              <a:rPr lang="it-IT" sz="4000" dirty="0" smtClean="0"/>
              <a:t>certificazione di </a:t>
            </a:r>
            <a:r>
              <a:rPr lang="it-IT" sz="4000" dirty="0"/>
              <a:t>prodotto </a:t>
            </a:r>
            <a:r>
              <a:rPr lang="it-IT" sz="4000" dirty="0" smtClean="0"/>
              <a:t>o di processo: </a:t>
            </a:r>
            <a:r>
              <a:rPr lang="it-IT" sz="4000" u="sng" dirty="0"/>
              <a:t>supportati con copia dei medesimi</a:t>
            </a:r>
            <a:r>
              <a:rPr lang="it-IT" sz="4000" u="sng" dirty="0" smtClean="0"/>
              <a:t>.</a:t>
            </a:r>
          </a:p>
          <a:p>
            <a:pPr algn="just">
              <a:buFontTx/>
              <a:buChar char="-"/>
            </a:pPr>
            <a:endParaRPr lang="it-IT" sz="4000" u="sng" dirty="0"/>
          </a:p>
          <a:p>
            <a:pPr algn="just">
              <a:buFontTx/>
              <a:buChar char="-"/>
            </a:pPr>
            <a:r>
              <a:rPr lang="it-IT" sz="4000" b="1" dirty="0" smtClean="0">
                <a:solidFill>
                  <a:srgbClr val="FF0000"/>
                </a:solidFill>
              </a:rPr>
              <a:t>Costi </a:t>
            </a:r>
            <a:r>
              <a:rPr lang="it-IT" sz="4000" b="1" dirty="0">
                <a:solidFill>
                  <a:srgbClr val="FF0000"/>
                </a:solidFill>
              </a:rPr>
              <a:t>tematici</a:t>
            </a:r>
            <a:r>
              <a:rPr lang="it-IT" sz="4000" dirty="0"/>
              <a:t>: </a:t>
            </a:r>
            <a:r>
              <a:rPr lang="it-IT" sz="4000" u="sng" dirty="0"/>
              <a:t>ciascuna spesa può essere riferita a una e una sola categoria di costi tematici</a:t>
            </a:r>
            <a:r>
              <a:rPr lang="it-IT" sz="4000" u="sng" dirty="0" smtClean="0"/>
              <a:t>.</a:t>
            </a:r>
          </a:p>
          <a:p>
            <a:pPr algn="just">
              <a:buFontTx/>
              <a:buChar char="-"/>
            </a:pPr>
            <a:endParaRPr lang="it-IT" sz="4000" u="sng" dirty="0"/>
          </a:p>
          <a:p>
            <a:pPr marL="0" indent="0" algn="just">
              <a:buNone/>
            </a:pPr>
            <a:endParaRPr lang="it-IT" sz="4000" dirty="0" smtClean="0"/>
          </a:p>
          <a:p>
            <a:pPr algn="just">
              <a:buFontTx/>
              <a:buChar char="-"/>
            </a:pPr>
            <a:endParaRPr lang="it-IT" sz="4000"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923499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a:stretch>
            <a:fillRect/>
          </a:stretch>
        </p:blipFill>
        <p:spPr>
          <a:xfrm>
            <a:off x="5719618" y="952499"/>
            <a:ext cx="6446684" cy="5160645"/>
          </a:xfrm>
          <a:prstGeom prst="rect">
            <a:avLst/>
          </a:prstGeom>
        </p:spPr>
      </p:pic>
      <p:sp>
        <p:nvSpPr>
          <p:cNvPr id="2" name="Titolo 1"/>
          <p:cNvSpPr>
            <a:spLocks noGrp="1"/>
          </p:cNvSpPr>
          <p:nvPr>
            <p:ph type="title"/>
          </p:nvPr>
        </p:nvSpPr>
        <p:spPr>
          <a:xfrm>
            <a:off x="0" y="27715"/>
            <a:ext cx="12192000" cy="813233"/>
          </a:xfrm>
        </p:spPr>
        <p:txBody>
          <a:bodyPr>
            <a:normAutofit/>
          </a:bodyPr>
          <a:lstStyle/>
          <a:p>
            <a:pPr algn="ctr"/>
            <a:r>
              <a:rPr lang="it-IT" sz="3600" b="1" dirty="0">
                <a:latin typeface="+mn-lt"/>
                <a:ea typeface="+mn-ea"/>
                <a:cs typeface="+mn-cs"/>
              </a:rPr>
              <a:t>COMPILAZIONE E PRESENTAZIONE </a:t>
            </a:r>
            <a:r>
              <a:rPr lang="it-IT" sz="3600" b="1" dirty="0" smtClean="0">
                <a:latin typeface="+mn-lt"/>
                <a:ea typeface="+mn-ea"/>
                <a:cs typeface="+mn-cs"/>
              </a:rPr>
              <a:t>DOMANDA - 3</a:t>
            </a:r>
            <a:endParaRPr lang="it-IT" sz="3600" b="1" dirty="0">
              <a:latin typeface="+mn-lt"/>
              <a:ea typeface="+mn-ea"/>
              <a:cs typeface="+mn-cs"/>
            </a:endParaRPr>
          </a:p>
        </p:txBody>
      </p:sp>
      <p:sp>
        <p:nvSpPr>
          <p:cNvPr id="3" name="Segnaposto contenuto 2"/>
          <p:cNvSpPr>
            <a:spLocks noGrp="1"/>
          </p:cNvSpPr>
          <p:nvPr>
            <p:ph idx="1"/>
          </p:nvPr>
        </p:nvSpPr>
        <p:spPr>
          <a:xfrm>
            <a:off x="474125" y="875466"/>
            <a:ext cx="6402206" cy="5644863"/>
          </a:xfrm>
          <a:solidFill>
            <a:schemeClr val="bg1">
              <a:alpha val="0"/>
            </a:schemeClr>
          </a:solidFill>
        </p:spPr>
        <p:txBody>
          <a:bodyPr>
            <a:normAutofit fontScale="92500" lnSpcReduction="20000"/>
          </a:bodyPr>
          <a:lstStyle/>
          <a:p>
            <a:pPr marL="0" indent="0">
              <a:buNone/>
            </a:pPr>
            <a:r>
              <a:rPr lang="it-IT" sz="4000" dirty="0" smtClean="0"/>
              <a:t>Costi tematici</a:t>
            </a:r>
          </a:p>
          <a:p>
            <a:pPr marL="0" indent="0">
              <a:lnSpc>
                <a:spcPct val="60000"/>
              </a:lnSpc>
              <a:buNone/>
            </a:pPr>
            <a:r>
              <a:rPr lang="it-IT" sz="1500" u="sng" dirty="0" smtClean="0"/>
              <a:t>Costo complessivo progetto </a:t>
            </a:r>
            <a:r>
              <a:rPr lang="it-IT" sz="1500" dirty="0" smtClean="0"/>
              <a:t>(iva esclusa): </a:t>
            </a:r>
            <a:r>
              <a:rPr lang="it-IT" sz="1500" b="1" dirty="0" smtClean="0"/>
              <a:t>10.000 €</a:t>
            </a:r>
          </a:p>
          <a:p>
            <a:pPr marL="0" indent="0">
              <a:lnSpc>
                <a:spcPct val="60000"/>
              </a:lnSpc>
              <a:buNone/>
            </a:pPr>
            <a:r>
              <a:rPr lang="it-IT" sz="1500" b="1" dirty="0" smtClean="0"/>
              <a:t>Quadro economico</a:t>
            </a:r>
          </a:p>
          <a:p>
            <a:pPr marL="0" indent="0">
              <a:lnSpc>
                <a:spcPct val="60000"/>
              </a:lnSpc>
              <a:buNone/>
            </a:pPr>
            <a:r>
              <a:rPr lang="it-IT" sz="1500" dirty="0" smtClean="0"/>
              <a:t>Acquisto depuratore per produzione acqua potabile: 4.000 € </a:t>
            </a:r>
            <a:r>
              <a:rPr lang="it-IT" sz="1500" dirty="0"/>
              <a:t>→ </a:t>
            </a:r>
            <a:r>
              <a:rPr lang="it-IT" sz="1500" b="1" dirty="0" smtClean="0"/>
              <a:t>O3</a:t>
            </a:r>
            <a:endParaRPr lang="it-IT" sz="1500" b="1" dirty="0"/>
          </a:p>
          <a:p>
            <a:pPr marL="0" indent="0">
              <a:lnSpc>
                <a:spcPct val="60000"/>
              </a:lnSpc>
              <a:buNone/>
            </a:pPr>
            <a:r>
              <a:rPr lang="it-IT" sz="1500" dirty="0" smtClean="0"/>
              <a:t>Acquisto zattera di salvataggio: 3.000 € → </a:t>
            </a:r>
            <a:r>
              <a:rPr lang="it-IT" sz="1500" b="1" dirty="0" smtClean="0"/>
              <a:t>O4</a:t>
            </a:r>
          </a:p>
          <a:p>
            <a:pPr marL="0" indent="0">
              <a:lnSpc>
                <a:spcPct val="60000"/>
              </a:lnSpc>
              <a:buNone/>
            </a:pPr>
            <a:r>
              <a:rPr lang="it-IT" sz="1500" dirty="0"/>
              <a:t>Redazione manualistica: </a:t>
            </a:r>
            <a:r>
              <a:rPr lang="it-IT" sz="1500" dirty="0" smtClean="0"/>
              <a:t>2.500 </a:t>
            </a:r>
            <a:r>
              <a:rPr lang="it-IT" sz="1500" dirty="0"/>
              <a:t>€ → </a:t>
            </a:r>
            <a:r>
              <a:rPr lang="it-IT" sz="1500" b="1" dirty="0" smtClean="0"/>
              <a:t>O5</a:t>
            </a:r>
          </a:p>
          <a:p>
            <a:pPr marL="0" indent="0">
              <a:lnSpc>
                <a:spcPct val="60000"/>
              </a:lnSpc>
              <a:buNone/>
            </a:pPr>
            <a:r>
              <a:rPr lang="it-IT" sz="1500" dirty="0" smtClean="0"/>
              <a:t>Spese generali: 500 € </a:t>
            </a:r>
            <a:r>
              <a:rPr lang="it-IT" sz="1500" dirty="0"/>
              <a:t>→ </a:t>
            </a:r>
            <a:r>
              <a:rPr lang="it-IT" sz="1500" dirty="0" smtClean="0">
                <a:solidFill>
                  <a:srgbClr val="FF0000"/>
                </a:solidFill>
              </a:rPr>
              <a:t>NESSUN CRITERIO</a:t>
            </a:r>
          </a:p>
          <a:p>
            <a:pPr marL="0" indent="0">
              <a:lnSpc>
                <a:spcPct val="60000"/>
              </a:lnSpc>
              <a:buNone/>
            </a:pPr>
            <a:endParaRPr lang="it-IT" sz="1300" dirty="0" smtClean="0">
              <a:solidFill>
                <a:srgbClr val="FF0000"/>
              </a:solidFill>
            </a:endParaRPr>
          </a:p>
          <a:p>
            <a:pPr marL="0" indent="0">
              <a:lnSpc>
                <a:spcPct val="60000"/>
              </a:lnSpc>
              <a:buNone/>
            </a:pPr>
            <a:r>
              <a:rPr lang="it-IT" sz="1500" b="1" u="sng" dirty="0" smtClean="0">
                <a:solidFill>
                  <a:schemeClr val="accent6">
                    <a:lumMod val="75000"/>
                  </a:schemeClr>
                </a:solidFill>
              </a:rPr>
              <a:t>VALUTAZIONE CORRETTA</a:t>
            </a:r>
            <a:endParaRPr lang="it-IT" sz="1500" b="1" u="sng" dirty="0">
              <a:solidFill>
                <a:schemeClr val="accent6">
                  <a:lumMod val="75000"/>
                </a:schemeClr>
              </a:solidFill>
            </a:endParaRPr>
          </a:p>
          <a:p>
            <a:pPr marL="0" indent="0">
              <a:lnSpc>
                <a:spcPct val="60000"/>
              </a:lnSpc>
              <a:buNone/>
            </a:pPr>
            <a:r>
              <a:rPr lang="it-IT" sz="1500" dirty="0" smtClean="0">
                <a:solidFill>
                  <a:schemeClr val="accent6">
                    <a:lumMod val="75000"/>
                  </a:schemeClr>
                </a:solidFill>
              </a:rPr>
              <a:t>O3: C=4.000/10.000=0,4      P=C*Ps= 0,4*1= 0,4</a:t>
            </a:r>
          </a:p>
          <a:p>
            <a:pPr marL="0" indent="0">
              <a:lnSpc>
                <a:spcPct val="60000"/>
              </a:lnSpc>
              <a:buNone/>
            </a:pPr>
            <a:r>
              <a:rPr lang="it-IT" sz="1500" dirty="0" smtClean="0">
                <a:solidFill>
                  <a:schemeClr val="accent6">
                    <a:lumMod val="75000"/>
                  </a:schemeClr>
                </a:solidFill>
              </a:rPr>
              <a:t>O4: C=3.000/10.000=0,3      </a:t>
            </a:r>
            <a:r>
              <a:rPr lang="it-IT" sz="1500" dirty="0">
                <a:solidFill>
                  <a:schemeClr val="accent6">
                    <a:lumMod val="75000"/>
                  </a:schemeClr>
                </a:solidFill>
              </a:rPr>
              <a:t>P=C*Ps= </a:t>
            </a:r>
            <a:r>
              <a:rPr lang="it-IT" sz="1500" dirty="0" smtClean="0">
                <a:solidFill>
                  <a:schemeClr val="accent6">
                    <a:lumMod val="75000"/>
                  </a:schemeClr>
                </a:solidFill>
              </a:rPr>
              <a:t>0,3*1</a:t>
            </a:r>
            <a:r>
              <a:rPr lang="it-IT" sz="1500" dirty="0">
                <a:solidFill>
                  <a:schemeClr val="accent6">
                    <a:lumMod val="75000"/>
                  </a:schemeClr>
                </a:solidFill>
              </a:rPr>
              <a:t>= </a:t>
            </a:r>
            <a:r>
              <a:rPr lang="it-IT" sz="1500" dirty="0" smtClean="0">
                <a:solidFill>
                  <a:schemeClr val="accent6">
                    <a:lumMod val="75000"/>
                  </a:schemeClr>
                </a:solidFill>
              </a:rPr>
              <a:t>0,3</a:t>
            </a:r>
            <a:endParaRPr lang="it-IT" sz="1500" dirty="0">
              <a:solidFill>
                <a:schemeClr val="accent6">
                  <a:lumMod val="75000"/>
                </a:schemeClr>
              </a:solidFill>
            </a:endParaRPr>
          </a:p>
          <a:p>
            <a:pPr marL="0" indent="0">
              <a:lnSpc>
                <a:spcPct val="60000"/>
              </a:lnSpc>
              <a:buNone/>
            </a:pPr>
            <a:r>
              <a:rPr lang="it-IT" sz="1500" dirty="0" smtClean="0">
                <a:solidFill>
                  <a:schemeClr val="accent6">
                    <a:lumMod val="75000"/>
                  </a:schemeClr>
                </a:solidFill>
              </a:rPr>
              <a:t>O5: C=2.500/10.000=0,25    P=C*Ps</a:t>
            </a:r>
            <a:r>
              <a:rPr lang="it-IT" sz="1500" dirty="0">
                <a:solidFill>
                  <a:schemeClr val="accent6">
                    <a:lumMod val="75000"/>
                  </a:schemeClr>
                </a:solidFill>
              </a:rPr>
              <a:t>= </a:t>
            </a:r>
            <a:r>
              <a:rPr lang="it-IT" sz="1500" dirty="0" smtClean="0">
                <a:solidFill>
                  <a:schemeClr val="accent6">
                    <a:lumMod val="75000"/>
                  </a:schemeClr>
                </a:solidFill>
              </a:rPr>
              <a:t>0,25*0,5= 0,125</a:t>
            </a:r>
          </a:p>
          <a:p>
            <a:pPr marL="0" indent="0">
              <a:lnSpc>
                <a:spcPct val="60000"/>
              </a:lnSpc>
              <a:buNone/>
            </a:pPr>
            <a:r>
              <a:rPr lang="it-IT" sz="1500" b="1" dirty="0" smtClean="0">
                <a:solidFill>
                  <a:schemeClr val="accent6">
                    <a:lumMod val="75000"/>
                  </a:schemeClr>
                </a:solidFill>
              </a:rPr>
              <a:t>TOTALE PUNTEGGIO </a:t>
            </a:r>
            <a:r>
              <a:rPr lang="it-IT" sz="1500" dirty="0" smtClean="0">
                <a:solidFill>
                  <a:schemeClr val="accent6">
                    <a:lumMod val="75000"/>
                  </a:schemeClr>
                </a:solidFill>
              </a:rPr>
              <a:t>COSTI TEMATICI (O3+O4+O5)=0,4+0,3+0,125= </a:t>
            </a:r>
          </a:p>
          <a:p>
            <a:pPr marL="0" indent="0">
              <a:lnSpc>
                <a:spcPct val="60000"/>
              </a:lnSpc>
              <a:buNone/>
            </a:pPr>
            <a:r>
              <a:rPr lang="it-IT" sz="2200" b="1" dirty="0" smtClean="0">
                <a:solidFill>
                  <a:schemeClr val="accent6">
                    <a:lumMod val="75000"/>
                  </a:schemeClr>
                </a:solidFill>
              </a:rPr>
              <a:t>0,825</a:t>
            </a:r>
            <a:endParaRPr lang="it-IT" sz="2200" b="1" dirty="0">
              <a:solidFill>
                <a:schemeClr val="accent6">
                  <a:lumMod val="75000"/>
                </a:schemeClr>
              </a:solidFill>
            </a:endParaRPr>
          </a:p>
          <a:p>
            <a:pPr marL="0" indent="0">
              <a:lnSpc>
                <a:spcPct val="60000"/>
              </a:lnSpc>
              <a:buNone/>
            </a:pPr>
            <a:endParaRPr lang="it-IT" sz="1500" dirty="0" smtClean="0">
              <a:solidFill>
                <a:srgbClr val="FF0000"/>
              </a:solidFill>
            </a:endParaRPr>
          </a:p>
          <a:p>
            <a:pPr marL="0" indent="0">
              <a:lnSpc>
                <a:spcPct val="60000"/>
              </a:lnSpc>
              <a:buNone/>
            </a:pPr>
            <a:r>
              <a:rPr lang="it-IT" sz="1500" b="1" u="sng" dirty="0">
                <a:solidFill>
                  <a:srgbClr val="FF0000"/>
                </a:solidFill>
              </a:rPr>
              <a:t>VALUTAZIONE </a:t>
            </a:r>
            <a:r>
              <a:rPr lang="it-IT" sz="1500" b="1" u="sng" dirty="0" smtClean="0">
                <a:solidFill>
                  <a:srgbClr val="FF0000"/>
                </a:solidFill>
              </a:rPr>
              <a:t>SCORRETTA</a:t>
            </a:r>
            <a:endParaRPr lang="it-IT" sz="1500" b="1" u="sng" dirty="0">
              <a:solidFill>
                <a:srgbClr val="FF0000"/>
              </a:solidFill>
            </a:endParaRPr>
          </a:p>
          <a:p>
            <a:pPr marL="0" indent="0">
              <a:lnSpc>
                <a:spcPct val="60000"/>
              </a:lnSpc>
              <a:buNone/>
            </a:pPr>
            <a:r>
              <a:rPr lang="it-IT" sz="1500" dirty="0">
                <a:solidFill>
                  <a:srgbClr val="FF0000"/>
                </a:solidFill>
              </a:rPr>
              <a:t>O3: </a:t>
            </a:r>
            <a:r>
              <a:rPr lang="it-IT" sz="1500" dirty="0" smtClean="0">
                <a:solidFill>
                  <a:srgbClr val="FF0000"/>
                </a:solidFill>
              </a:rPr>
              <a:t>C=10.000/10.000=1      P=C*Ps</a:t>
            </a:r>
            <a:r>
              <a:rPr lang="it-IT" sz="1500" dirty="0">
                <a:solidFill>
                  <a:srgbClr val="FF0000"/>
                </a:solidFill>
              </a:rPr>
              <a:t>= 1</a:t>
            </a:r>
            <a:r>
              <a:rPr lang="it-IT" sz="1500" dirty="0" smtClean="0">
                <a:solidFill>
                  <a:srgbClr val="FF0000"/>
                </a:solidFill>
              </a:rPr>
              <a:t>*1</a:t>
            </a:r>
            <a:r>
              <a:rPr lang="it-IT" sz="1500" dirty="0">
                <a:solidFill>
                  <a:srgbClr val="FF0000"/>
                </a:solidFill>
              </a:rPr>
              <a:t>= </a:t>
            </a:r>
            <a:r>
              <a:rPr lang="it-IT" sz="1500" dirty="0" smtClean="0">
                <a:solidFill>
                  <a:srgbClr val="FF0000"/>
                </a:solidFill>
              </a:rPr>
              <a:t>1</a:t>
            </a:r>
            <a:endParaRPr lang="it-IT" sz="1500" dirty="0">
              <a:solidFill>
                <a:srgbClr val="FF0000"/>
              </a:solidFill>
            </a:endParaRPr>
          </a:p>
          <a:p>
            <a:pPr marL="0" indent="0">
              <a:lnSpc>
                <a:spcPct val="60000"/>
              </a:lnSpc>
              <a:buNone/>
            </a:pPr>
            <a:r>
              <a:rPr lang="it-IT" sz="1500" dirty="0">
                <a:solidFill>
                  <a:srgbClr val="FF0000"/>
                </a:solidFill>
              </a:rPr>
              <a:t>O4: </a:t>
            </a:r>
            <a:r>
              <a:rPr lang="it-IT" sz="1500" dirty="0" smtClean="0">
                <a:solidFill>
                  <a:srgbClr val="FF0000"/>
                </a:solidFill>
              </a:rPr>
              <a:t>C=10.000/10.000=1      </a:t>
            </a:r>
            <a:r>
              <a:rPr lang="it-IT" sz="1500" dirty="0">
                <a:solidFill>
                  <a:srgbClr val="FF0000"/>
                </a:solidFill>
              </a:rPr>
              <a:t>P=C*Ps= 1</a:t>
            </a:r>
            <a:r>
              <a:rPr lang="it-IT" sz="1500" dirty="0" smtClean="0">
                <a:solidFill>
                  <a:srgbClr val="FF0000"/>
                </a:solidFill>
              </a:rPr>
              <a:t>*1</a:t>
            </a:r>
            <a:r>
              <a:rPr lang="it-IT" sz="1500" dirty="0">
                <a:solidFill>
                  <a:srgbClr val="FF0000"/>
                </a:solidFill>
              </a:rPr>
              <a:t>= 1</a:t>
            </a:r>
          </a:p>
          <a:p>
            <a:pPr marL="0" indent="0">
              <a:lnSpc>
                <a:spcPct val="60000"/>
              </a:lnSpc>
              <a:buNone/>
            </a:pPr>
            <a:r>
              <a:rPr lang="it-IT" sz="1500" dirty="0">
                <a:solidFill>
                  <a:srgbClr val="FF0000"/>
                </a:solidFill>
              </a:rPr>
              <a:t>O5: </a:t>
            </a:r>
            <a:r>
              <a:rPr lang="it-IT" sz="1500" dirty="0" smtClean="0">
                <a:solidFill>
                  <a:srgbClr val="FF0000"/>
                </a:solidFill>
              </a:rPr>
              <a:t>C=10.000/10.000=1      </a:t>
            </a:r>
            <a:r>
              <a:rPr lang="it-IT" sz="1500" dirty="0">
                <a:solidFill>
                  <a:srgbClr val="FF0000"/>
                </a:solidFill>
              </a:rPr>
              <a:t>P=C*Ps= </a:t>
            </a:r>
            <a:r>
              <a:rPr lang="it-IT" sz="1500" dirty="0" smtClean="0">
                <a:solidFill>
                  <a:srgbClr val="FF0000"/>
                </a:solidFill>
              </a:rPr>
              <a:t>1*0,5= 0,5</a:t>
            </a:r>
            <a:endParaRPr lang="it-IT" sz="1500" dirty="0">
              <a:solidFill>
                <a:srgbClr val="FF0000"/>
              </a:solidFill>
            </a:endParaRPr>
          </a:p>
          <a:p>
            <a:pPr marL="0" indent="0">
              <a:lnSpc>
                <a:spcPct val="60000"/>
              </a:lnSpc>
              <a:buNone/>
            </a:pPr>
            <a:r>
              <a:rPr lang="it-IT" sz="1500" dirty="0">
                <a:solidFill>
                  <a:srgbClr val="FF0000"/>
                </a:solidFill>
              </a:rPr>
              <a:t>TOTALE PUNTEGGIO COSTI TEMATICI (O3+O4+O5</a:t>
            </a:r>
            <a:r>
              <a:rPr lang="it-IT" sz="1500" dirty="0" smtClean="0">
                <a:solidFill>
                  <a:srgbClr val="FF0000"/>
                </a:solidFill>
              </a:rPr>
              <a:t>)=1+1+0,5</a:t>
            </a:r>
            <a:r>
              <a:rPr lang="it-IT" sz="1500" dirty="0">
                <a:solidFill>
                  <a:srgbClr val="FF0000"/>
                </a:solidFill>
              </a:rPr>
              <a:t>= </a:t>
            </a:r>
            <a:r>
              <a:rPr lang="it-IT" sz="2200" b="1" dirty="0" smtClean="0">
                <a:solidFill>
                  <a:srgbClr val="FF0000"/>
                </a:solidFill>
              </a:rPr>
              <a:t>2,5</a:t>
            </a:r>
          </a:p>
          <a:p>
            <a:pPr marL="0" indent="0">
              <a:lnSpc>
                <a:spcPct val="60000"/>
              </a:lnSpc>
              <a:buNone/>
            </a:pPr>
            <a:endParaRPr lang="it-IT" sz="1500" b="1" dirty="0">
              <a:solidFill>
                <a:srgbClr val="FF0000"/>
              </a:solidFill>
            </a:endParaRPr>
          </a:p>
          <a:p>
            <a:pPr marL="0" indent="0">
              <a:lnSpc>
                <a:spcPct val="100000"/>
              </a:lnSpc>
              <a:buNone/>
            </a:pPr>
            <a:r>
              <a:rPr lang="it-IT" sz="1500" dirty="0" smtClean="0"/>
              <a:t>→ importanza preventivi dettagliati  </a:t>
            </a:r>
          </a:p>
          <a:p>
            <a:pPr marL="0" indent="0">
              <a:lnSpc>
                <a:spcPct val="100000"/>
              </a:lnSpc>
              <a:buNone/>
            </a:pPr>
            <a:r>
              <a:rPr lang="it-IT" sz="1500" dirty="0" smtClean="0"/>
              <a:t>es: realizzazione </a:t>
            </a:r>
            <a:r>
              <a:rPr lang="it-IT" sz="1500" dirty="0" err="1" smtClean="0"/>
              <a:t>parpetti</a:t>
            </a:r>
            <a:r>
              <a:rPr lang="it-IT" sz="1500" dirty="0" smtClean="0"/>
              <a:t> (O4) </a:t>
            </a:r>
            <a:r>
              <a:rPr lang="it-IT" sz="1500" dirty="0"/>
              <a:t>e servizi </a:t>
            </a:r>
            <a:r>
              <a:rPr lang="it-IT" sz="1500" dirty="0" smtClean="0"/>
              <a:t>igienici (O3)</a:t>
            </a:r>
            <a:endParaRPr lang="it-IT" sz="1500" dirty="0"/>
          </a:p>
          <a:p>
            <a:pPr marL="0" indent="0">
              <a:buNone/>
            </a:pPr>
            <a:endParaRPr lang="it-IT" sz="1000" dirty="0">
              <a:solidFill>
                <a:srgbClr val="FF0000"/>
              </a:solidFill>
            </a:endParaRPr>
          </a:p>
          <a:p>
            <a:pPr marL="0" indent="0">
              <a:buNone/>
            </a:pPr>
            <a:endParaRPr lang="it-IT" sz="1000" dirty="0"/>
          </a:p>
          <a:p>
            <a:pPr marL="0" indent="0">
              <a:buNone/>
            </a:pPr>
            <a:endParaRPr lang="it-IT" sz="1000" dirty="0"/>
          </a:p>
          <a:p>
            <a:pPr marL="0" indent="0">
              <a:buNone/>
            </a:pPr>
            <a:endParaRPr lang="it-IT" sz="1000" dirty="0" smtClean="0"/>
          </a:p>
          <a:p>
            <a:pPr algn="just">
              <a:buFontTx/>
              <a:buChar char="-"/>
            </a:pPr>
            <a:endParaRPr lang="it-IT" sz="4000"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11" name="Rettangolo 10"/>
          <p:cNvSpPr/>
          <p:nvPr/>
        </p:nvSpPr>
        <p:spPr>
          <a:xfrm>
            <a:off x="5707380" y="4678681"/>
            <a:ext cx="6362205" cy="1442084"/>
          </a:xfrm>
          <a:prstGeom prst="rect">
            <a:avLst/>
          </a:prstGeom>
          <a:solidFill>
            <a:schemeClr val="accent4">
              <a:lumMod val="40000"/>
              <a:lumOff val="6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2066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70948"/>
          </a:xfrm>
        </p:spPr>
        <p:txBody>
          <a:bodyPr>
            <a:normAutofit/>
          </a:bodyPr>
          <a:lstStyle/>
          <a:p>
            <a:pPr algn="ctr">
              <a:spcBef>
                <a:spcPts val="0"/>
              </a:spcBef>
              <a:buClr>
                <a:schemeClr val="dk1"/>
              </a:buClr>
              <a:buSzPts val="3600"/>
            </a:pPr>
            <a:r>
              <a:rPr lang="it-IT" sz="3600" b="1" dirty="0">
                <a:solidFill>
                  <a:schemeClr val="dk1"/>
                </a:solidFill>
                <a:latin typeface="Calibri"/>
                <a:ea typeface="Calibri"/>
                <a:cs typeface="Calibri"/>
                <a:sym typeface="Calibri"/>
              </a:rPr>
              <a:t>REQUISITI GENERALI DI AMMISSIBILITA’ </a:t>
            </a:r>
          </a:p>
        </p:txBody>
      </p:sp>
      <p:sp>
        <p:nvSpPr>
          <p:cNvPr id="3" name="Segnaposto testo 2"/>
          <p:cNvSpPr>
            <a:spLocks noGrp="1"/>
          </p:cNvSpPr>
          <p:nvPr>
            <p:ph type="body" idx="1"/>
          </p:nvPr>
        </p:nvSpPr>
        <p:spPr>
          <a:xfrm>
            <a:off x="506994" y="1494692"/>
            <a:ext cx="11547259" cy="5090746"/>
          </a:xfrm>
        </p:spPr>
        <p:txBody>
          <a:bodyPr/>
          <a:lstStyle/>
          <a:p>
            <a:pPr marL="114300" indent="0" algn="just">
              <a:buNone/>
            </a:pPr>
            <a:r>
              <a:rPr lang="it-IT" b="1" dirty="0" smtClean="0"/>
              <a:t>RIFERIMENTI NORMATIVI:</a:t>
            </a:r>
          </a:p>
          <a:p>
            <a:pPr marL="114300" indent="0" algn="just">
              <a:buNone/>
            </a:pPr>
            <a:endParaRPr lang="it-IT" b="1" dirty="0" smtClean="0"/>
          </a:p>
          <a:p>
            <a:pPr marL="114300" indent="0" algn="just">
              <a:buNone/>
            </a:pPr>
            <a:r>
              <a:rPr lang="it-IT" sz="2400" b="1" dirty="0" smtClean="0"/>
              <a:t>-Reg. UE n. 1046/2018 </a:t>
            </a:r>
            <a:r>
              <a:rPr lang="it-IT" sz="2400" dirty="0" smtClean="0"/>
              <a:t>(disposizioni in materia di regole finanziarie applicabili al bilancio generale dell’UE)</a:t>
            </a:r>
          </a:p>
          <a:p>
            <a:pPr marL="114300" indent="0" algn="just">
              <a:buNone/>
            </a:pPr>
            <a:r>
              <a:rPr lang="it-IT" sz="2400" b="1" dirty="0"/>
              <a:t>-</a:t>
            </a:r>
            <a:r>
              <a:rPr lang="it-IT" sz="2400" b="1" dirty="0" smtClean="0"/>
              <a:t>L.R. n. 16/2018 </a:t>
            </a:r>
            <a:r>
              <a:rPr lang="it-IT" sz="2400" dirty="0" smtClean="0"/>
              <a:t>(disposizioni generali relative ai procedimenti amministrativi concernenti interventi di sostegno pubblico di competenza regionale)</a:t>
            </a:r>
          </a:p>
          <a:p>
            <a:pPr marL="114300" indent="0" algn="just">
              <a:buNone/>
            </a:pPr>
            <a:r>
              <a:rPr lang="it-IT" sz="2400" b="1" dirty="0"/>
              <a:t>-</a:t>
            </a:r>
            <a:r>
              <a:rPr lang="it-IT" sz="2400" b="1" dirty="0" smtClean="0"/>
              <a:t>D.lgs. </a:t>
            </a:r>
            <a:r>
              <a:rPr lang="it-IT" sz="2400" b="1" dirty="0"/>
              <a:t>n</a:t>
            </a:r>
            <a:r>
              <a:rPr lang="it-IT" sz="2400" b="1" dirty="0" smtClean="0"/>
              <a:t>. 159/2011 </a:t>
            </a:r>
            <a:r>
              <a:rPr lang="it-IT" sz="2400" dirty="0" smtClean="0"/>
              <a:t>(Codice delle leggi antimafia e delle misure di prevenzione e sulla documentazione antimafia)</a:t>
            </a:r>
          </a:p>
          <a:p>
            <a:pPr marL="114300" indent="0" algn="just">
              <a:buNone/>
            </a:pPr>
            <a:r>
              <a:rPr lang="it-IT" sz="2400" b="1" dirty="0" smtClean="0"/>
              <a:t>-Reg. UE n. 1303/2013 </a:t>
            </a:r>
            <a:r>
              <a:rPr lang="it-IT" sz="2400" dirty="0" smtClean="0"/>
              <a:t>(recante disposizioni in materia di Fondo europeo per gli affari marittima e pesca)</a:t>
            </a:r>
            <a:endParaRPr lang="it-IT" sz="2400" dirty="0"/>
          </a:p>
        </p:txBody>
      </p:sp>
    </p:spTree>
    <p:extLst>
      <p:ext uri="{BB962C8B-B14F-4D97-AF65-F5344CB8AC3E}">
        <p14:creationId xmlns:p14="http://schemas.microsoft.com/office/powerpoint/2010/main" val="1880138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6951"/>
            <a:ext cx="12192000" cy="813233"/>
          </a:xfrm>
        </p:spPr>
        <p:txBody>
          <a:bodyPr>
            <a:normAutofit/>
          </a:bodyPr>
          <a:lstStyle/>
          <a:p>
            <a:pPr algn="ctr"/>
            <a:r>
              <a:rPr lang="it-IT" sz="3600" b="1" dirty="0">
                <a:latin typeface="+mn-lt"/>
              </a:rPr>
              <a:t>COMPILAZIONE E PRESENTAZIONE DOMANDA - </a:t>
            </a:r>
            <a:r>
              <a:rPr lang="it-IT" sz="3600" b="1" dirty="0" smtClean="0">
                <a:latin typeface="+mn-lt"/>
              </a:rPr>
              <a:t>4</a:t>
            </a:r>
            <a:endParaRPr lang="it-IT" sz="3600" b="1" dirty="0">
              <a:latin typeface="+mn-lt"/>
              <a:ea typeface="+mn-ea"/>
              <a:cs typeface="+mn-cs"/>
            </a:endParaRPr>
          </a:p>
        </p:txBody>
      </p:sp>
      <p:sp>
        <p:nvSpPr>
          <p:cNvPr id="3" name="Segnaposto contenuto 2"/>
          <p:cNvSpPr>
            <a:spLocks noGrp="1"/>
          </p:cNvSpPr>
          <p:nvPr>
            <p:ph idx="1"/>
          </p:nvPr>
        </p:nvSpPr>
        <p:spPr>
          <a:xfrm>
            <a:off x="392544" y="788048"/>
            <a:ext cx="10515600" cy="4224193"/>
          </a:xfrm>
          <a:solidFill>
            <a:schemeClr val="bg1">
              <a:alpha val="0"/>
            </a:schemeClr>
          </a:solidFill>
        </p:spPr>
        <p:txBody>
          <a:bodyPr>
            <a:normAutofit/>
          </a:bodyPr>
          <a:lstStyle/>
          <a:p>
            <a:pPr marL="0" indent="0">
              <a:buNone/>
            </a:pPr>
            <a:r>
              <a:rPr lang="it-IT" sz="2400" b="1" u="sng" dirty="0" smtClean="0">
                <a:solidFill>
                  <a:schemeClr val="accent5"/>
                </a:solidFill>
              </a:rPr>
              <a:t>Impegni, criteri e obblighi </a:t>
            </a:r>
            <a:r>
              <a:rPr lang="it-IT" sz="2400" dirty="0" smtClean="0">
                <a:solidFill>
                  <a:schemeClr val="accent5"/>
                </a:solidFill>
              </a:rPr>
              <a:t>– par. 4 del bando da copiare nello spazio apposito</a:t>
            </a:r>
            <a:endParaRPr lang="it-IT" sz="2400" dirty="0">
              <a:solidFill>
                <a:schemeClr val="accent5"/>
              </a:solidFill>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4" name="Immagine 3"/>
          <p:cNvPicPr>
            <a:picLocks noChangeAspect="1"/>
          </p:cNvPicPr>
          <p:nvPr/>
        </p:nvPicPr>
        <p:blipFill>
          <a:blip r:embed="rId6"/>
          <a:stretch>
            <a:fillRect/>
          </a:stretch>
        </p:blipFill>
        <p:spPr>
          <a:xfrm>
            <a:off x="351189" y="1308419"/>
            <a:ext cx="6012973" cy="4985817"/>
          </a:xfrm>
          <a:prstGeom prst="rect">
            <a:avLst/>
          </a:prstGeom>
        </p:spPr>
      </p:pic>
      <p:pic>
        <p:nvPicPr>
          <p:cNvPr id="5" name="Immagine 4"/>
          <p:cNvPicPr>
            <a:picLocks noChangeAspect="1"/>
          </p:cNvPicPr>
          <p:nvPr/>
        </p:nvPicPr>
        <p:blipFill rotWithShape="1">
          <a:blip r:embed="rId7"/>
          <a:srcRect l="37709" t="17778" r="21442" b="17584"/>
          <a:stretch/>
        </p:blipFill>
        <p:spPr>
          <a:xfrm>
            <a:off x="6493147" y="1241221"/>
            <a:ext cx="5482476" cy="4879821"/>
          </a:xfrm>
          <a:prstGeom prst="rect">
            <a:avLst/>
          </a:prstGeom>
        </p:spPr>
      </p:pic>
      <p:sp>
        <p:nvSpPr>
          <p:cNvPr id="11" name="Freccia circolare in su 10"/>
          <p:cNvSpPr/>
          <p:nvPr/>
        </p:nvSpPr>
        <p:spPr>
          <a:xfrm>
            <a:off x="4000809" y="3133887"/>
            <a:ext cx="5474238" cy="228152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Rettangolo 11"/>
          <p:cNvSpPr/>
          <p:nvPr/>
        </p:nvSpPr>
        <p:spPr>
          <a:xfrm>
            <a:off x="596627" y="5504893"/>
            <a:ext cx="5781675" cy="666750"/>
          </a:xfrm>
          <a:prstGeom prst="rect">
            <a:avLst/>
          </a:prstGeom>
          <a:solidFill>
            <a:schemeClr val="accent2">
              <a:lumMod val="7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855639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6951"/>
            <a:ext cx="12192000" cy="813233"/>
          </a:xfrm>
        </p:spPr>
        <p:txBody>
          <a:bodyPr>
            <a:normAutofit/>
          </a:bodyPr>
          <a:lstStyle/>
          <a:p>
            <a:pPr algn="ctr"/>
            <a:r>
              <a:rPr lang="it-IT" sz="3600" b="1" dirty="0">
                <a:latin typeface="+mn-lt"/>
              </a:rPr>
              <a:t>COMPILAZIONE E PRESENTAZIONE DOMANDA - </a:t>
            </a:r>
            <a:r>
              <a:rPr lang="it-IT" sz="3600" b="1" dirty="0" smtClean="0">
                <a:latin typeface="+mn-lt"/>
              </a:rPr>
              <a:t>5</a:t>
            </a:r>
            <a:endParaRPr lang="it-IT" sz="3600" b="1" dirty="0">
              <a:latin typeface="+mn-lt"/>
              <a:ea typeface="+mn-ea"/>
              <a:cs typeface="+mn-cs"/>
            </a:endParaRPr>
          </a:p>
        </p:txBody>
      </p:sp>
      <p:sp>
        <p:nvSpPr>
          <p:cNvPr id="3" name="Segnaposto contenuto 2"/>
          <p:cNvSpPr>
            <a:spLocks noGrp="1"/>
          </p:cNvSpPr>
          <p:nvPr>
            <p:ph idx="1"/>
          </p:nvPr>
        </p:nvSpPr>
        <p:spPr>
          <a:xfrm>
            <a:off x="658962" y="665629"/>
            <a:ext cx="11463628" cy="4224193"/>
          </a:xfrm>
          <a:solidFill>
            <a:schemeClr val="bg1">
              <a:alpha val="0"/>
            </a:schemeClr>
          </a:solidFill>
        </p:spPr>
        <p:txBody>
          <a:bodyPr>
            <a:normAutofit/>
          </a:bodyPr>
          <a:lstStyle/>
          <a:p>
            <a:pPr marL="0" indent="0" algn="just">
              <a:buNone/>
            </a:pPr>
            <a:r>
              <a:rPr lang="it-IT" sz="2400" b="1" u="sng" dirty="0" smtClean="0">
                <a:solidFill>
                  <a:schemeClr val="accent5"/>
                </a:solidFill>
              </a:rPr>
              <a:t>Dati identificativi beneficiario</a:t>
            </a:r>
          </a:p>
          <a:p>
            <a:pPr marL="0" indent="0" algn="just">
              <a:buNone/>
            </a:pPr>
            <a:r>
              <a:rPr lang="it-IT" sz="2400" dirty="0" smtClean="0">
                <a:solidFill>
                  <a:schemeClr val="accent5"/>
                </a:solidFill>
              </a:rPr>
              <a:t>Tipologia soggetto ammissibile a finanziamento: </a:t>
            </a:r>
            <a:r>
              <a:rPr lang="it-IT" sz="2400" dirty="0" smtClean="0"/>
              <a:t>compilare correttamente facendo riferimento solo ed esclusivamente all’elenco dei soggetti ammissibili di cui al par. 1.3 dei bandi</a:t>
            </a:r>
            <a:endParaRPr lang="it-IT" sz="2400"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13" name="Immagine 12"/>
          <p:cNvPicPr>
            <a:picLocks noChangeAspect="1"/>
          </p:cNvPicPr>
          <p:nvPr/>
        </p:nvPicPr>
        <p:blipFill rotWithShape="1">
          <a:blip r:embed="rId6"/>
          <a:srcRect l="39915" t="21294" r="22988" b="28982"/>
          <a:stretch/>
        </p:blipFill>
        <p:spPr>
          <a:xfrm>
            <a:off x="406400" y="2084279"/>
            <a:ext cx="5532582" cy="4171292"/>
          </a:xfrm>
          <a:prstGeom prst="rect">
            <a:avLst/>
          </a:prstGeom>
        </p:spPr>
      </p:pic>
      <p:pic>
        <p:nvPicPr>
          <p:cNvPr id="14" name="Immagine 13"/>
          <p:cNvPicPr>
            <a:picLocks noChangeAspect="1"/>
          </p:cNvPicPr>
          <p:nvPr/>
        </p:nvPicPr>
        <p:blipFill>
          <a:blip r:embed="rId7"/>
          <a:stretch>
            <a:fillRect/>
          </a:stretch>
        </p:blipFill>
        <p:spPr>
          <a:xfrm>
            <a:off x="6021472" y="1978239"/>
            <a:ext cx="5938360" cy="1539083"/>
          </a:xfrm>
          <a:prstGeom prst="rect">
            <a:avLst/>
          </a:prstGeom>
        </p:spPr>
      </p:pic>
      <p:sp>
        <p:nvSpPr>
          <p:cNvPr id="15" name="Rettangolo 14"/>
          <p:cNvSpPr/>
          <p:nvPr/>
        </p:nvSpPr>
        <p:spPr>
          <a:xfrm>
            <a:off x="508000" y="3794702"/>
            <a:ext cx="3278909" cy="452582"/>
          </a:xfrm>
          <a:prstGeom prst="rect">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6211455" y="2921503"/>
            <a:ext cx="3278909" cy="546342"/>
          </a:xfrm>
          <a:prstGeom prst="rect">
            <a:avLst/>
          </a:prstGeom>
          <a:solidFill>
            <a:schemeClr val="accent4">
              <a:lumMod val="60000"/>
              <a:lumOff val="4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2 18"/>
          <p:cNvCxnSpPr/>
          <p:nvPr/>
        </p:nvCxnSpPr>
        <p:spPr>
          <a:xfrm flipV="1">
            <a:off x="3084945" y="2833873"/>
            <a:ext cx="3126510" cy="101596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a:off x="508000" y="4094595"/>
            <a:ext cx="803564" cy="46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Immagine 23"/>
          <p:cNvPicPr>
            <a:picLocks noChangeAspect="1"/>
          </p:cNvPicPr>
          <p:nvPr/>
        </p:nvPicPr>
        <p:blipFill rotWithShape="1">
          <a:blip r:embed="rId8"/>
          <a:srcRect b="2946"/>
          <a:stretch/>
        </p:blipFill>
        <p:spPr>
          <a:xfrm>
            <a:off x="6096000" y="3979885"/>
            <a:ext cx="5769889" cy="2027215"/>
          </a:xfrm>
          <a:prstGeom prst="rect">
            <a:avLst/>
          </a:prstGeom>
        </p:spPr>
      </p:pic>
      <p:sp>
        <p:nvSpPr>
          <p:cNvPr id="25" name="Rettangolo 24"/>
          <p:cNvSpPr/>
          <p:nvPr/>
        </p:nvSpPr>
        <p:spPr>
          <a:xfrm>
            <a:off x="6242627" y="4993492"/>
            <a:ext cx="3278909" cy="1008264"/>
          </a:xfrm>
          <a:prstGeom prst="rect">
            <a:avLst/>
          </a:prstGeom>
          <a:solidFill>
            <a:schemeClr val="accent4">
              <a:lumMod val="60000"/>
              <a:lumOff val="40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2 25"/>
          <p:cNvCxnSpPr/>
          <p:nvPr/>
        </p:nvCxnSpPr>
        <p:spPr>
          <a:xfrm>
            <a:off x="3078326" y="3957599"/>
            <a:ext cx="3133129" cy="932223"/>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9939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6951"/>
            <a:ext cx="12192000" cy="813233"/>
          </a:xfrm>
        </p:spPr>
        <p:txBody>
          <a:bodyPr>
            <a:normAutofit/>
          </a:bodyPr>
          <a:lstStyle/>
          <a:p>
            <a:pPr algn="ctr"/>
            <a:r>
              <a:rPr lang="it-IT" sz="3600" b="1" dirty="0">
                <a:latin typeface="+mn-lt"/>
              </a:rPr>
              <a:t>COMPILAZIONE E PRESENTAZIONE DOMANDA - </a:t>
            </a:r>
            <a:r>
              <a:rPr lang="it-IT" sz="3600" b="1" dirty="0" smtClean="0">
                <a:latin typeface="+mn-lt"/>
              </a:rPr>
              <a:t>6</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20" name="Segnaposto contenuto 2"/>
          <p:cNvSpPr txBox="1">
            <a:spLocks/>
          </p:cNvSpPr>
          <p:nvPr/>
        </p:nvSpPr>
        <p:spPr>
          <a:xfrm>
            <a:off x="601275" y="685766"/>
            <a:ext cx="11315376" cy="2193277"/>
          </a:xfrm>
          <a:prstGeom prst="rect">
            <a:avLst/>
          </a:prstGeom>
          <a:solidFill>
            <a:schemeClr val="bg1">
              <a:alpha val="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b="1" u="sng" dirty="0" smtClean="0">
                <a:solidFill>
                  <a:schemeClr val="accent5"/>
                </a:solidFill>
              </a:rPr>
              <a:t>Dati identificativi beneficiario</a:t>
            </a:r>
          </a:p>
          <a:p>
            <a:pPr marL="0" indent="0" algn="just">
              <a:buFont typeface="Arial" panose="020B0604020202020204" pitchFamily="34" charset="0"/>
              <a:buNone/>
            </a:pPr>
            <a:r>
              <a:rPr lang="it-IT" sz="2400" dirty="0" smtClean="0">
                <a:solidFill>
                  <a:schemeClr val="accent5"/>
                </a:solidFill>
              </a:rPr>
              <a:t>Recapiti: </a:t>
            </a:r>
            <a:r>
              <a:rPr lang="it-IT" sz="2400" dirty="0" smtClean="0"/>
              <a:t>inserire sempre recapito telefonico (</a:t>
            </a:r>
            <a:r>
              <a:rPr lang="it-IT" sz="2400" dirty="0" err="1" smtClean="0"/>
              <a:t>cell</a:t>
            </a:r>
            <a:r>
              <a:rPr lang="it-IT" sz="2400" dirty="0" smtClean="0"/>
              <a:t>.) e e-mail ordinaria per comunicazioni per le vie brevi oltre alla PEC (</a:t>
            </a:r>
            <a:r>
              <a:rPr lang="it-IT" sz="2400" dirty="0" smtClean="0">
                <a:solidFill>
                  <a:srgbClr val="FF0000"/>
                </a:solidFill>
              </a:rPr>
              <a:t>realmente operativi</a:t>
            </a:r>
            <a:r>
              <a:rPr lang="it-IT" sz="2400" dirty="0" smtClean="0"/>
              <a:t>)</a:t>
            </a:r>
          </a:p>
          <a:p>
            <a:pPr marL="0" indent="0" algn="just">
              <a:buFont typeface="Arial" panose="020B0604020202020204" pitchFamily="34" charset="0"/>
              <a:buNone/>
            </a:pPr>
            <a:r>
              <a:rPr lang="it-IT" sz="2400" dirty="0" smtClean="0">
                <a:solidFill>
                  <a:schemeClr val="accent5"/>
                </a:solidFill>
              </a:rPr>
              <a:t>Codice ATECO: </a:t>
            </a:r>
            <a:r>
              <a:rPr lang="it-IT" sz="2400" dirty="0" smtClean="0"/>
              <a:t>inserire quello corrispondente alla tipologia di soggetto ammissibile (es: misura acquacoltura inserire codice acquacoltura, eventualmente indicando se secondario)</a:t>
            </a:r>
            <a:endParaRPr lang="it-IT" sz="2400" dirty="0"/>
          </a:p>
        </p:txBody>
      </p:sp>
      <p:grpSp>
        <p:nvGrpSpPr>
          <p:cNvPr id="11" name="Gruppo 10"/>
          <p:cNvGrpSpPr/>
          <p:nvPr/>
        </p:nvGrpSpPr>
        <p:grpSpPr>
          <a:xfrm>
            <a:off x="2771777" y="2714625"/>
            <a:ext cx="6353174" cy="3400425"/>
            <a:chOff x="3557693" y="2314649"/>
            <a:chExt cx="5532582" cy="3217096"/>
          </a:xfrm>
        </p:grpSpPr>
        <p:pic>
          <p:nvPicPr>
            <p:cNvPr id="13" name="Immagine 12"/>
            <p:cNvPicPr>
              <a:picLocks noChangeAspect="1"/>
            </p:cNvPicPr>
            <p:nvPr/>
          </p:nvPicPr>
          <p:blipFill rotWithShape="1">
            <a:blip r:embed="rId6"/>
            <a:srcRect l="39915" t="32669" r="22988" b="28982"/>
            <a:stretch/>
          </p:blipFill>
          <p:spPr>
            <a:xfrm>
              <a:off x="3557693" y="2314649"/>
              <a:ext cx="5532582" cy="3217096"/>
            </a:xfrm>
            <a:prstGeom prst="rect">
              <a:avLst/>
            </a:prstGeom>
          </p:spPr>
        </p:pic>
        <p:grpSp>
          <p:nvGrpSpPr>
            <p:cNvPr id="5" name="Gruppo 4"/>
            <p:cNvGrpSpPr/>
            <p:nvPr/>
          </p:nvGrpSpPr>
          <p:grpSpPr>
            <a:xfrm>
              <a:off x="3679825" y="4307250"/>
              <a:ext cx="5328706" cy="1224495"/>
              <a:chOff x="3679825" y="4307250"/>
              <a:chExt cx="5328706" cy="1224495"/>
            </a:xfrm>
          </p:grpSpPr>
          <p:sp>
            <p:nvSpPr>
              <p:cNvPr id="15" name="Rettangolo 14"/>
              <p:cNvSpPr/>
              <p:nvPr/>
            </p:nvSpPr>
            <p:spPr>
              <a:xfrm>
                <a:off x="3679825" y="4307250"/>
                <a:ext cx="2625725" cy="452582"/>
              </a:xfrm>
              <a:prstGeom prst="rect">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6382806" y="5305454"/>
                <a:ext cx="2625725" cy="226291"/>
              </a:xfrm>
              <a:prstGeom prst="rect">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5700590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5423"/>
            <a:ext cx="12192000" cy="813233"/>
          </a:xfrm>
        </p:spPr>
        <p:txBody>
          <a:bodyPr>
            <a:normAutofit/>
          </a:bodyPr>
          <a:lstStyle/>
          <a:p>
            <a:pPr algn="ctr"/>
            <a:r>
              <a:rPr lang="it-IT" sz="3600" b="1" dirty="0">
                <a:latin typeface="+mn-lt"/>
              </a:rPr>
              <a:t>COMPILAZIONE E PRESENTAZIONE DOMANDA - </a:t>
            </a:r>
            <a:r>
              <a:rPr lang="it-IT" sz="3600" b="1" dirty="0" smtClean="0">
                <a:latin typeface="+mn-lt"/>
              </a:rPr>
              <a:t>7</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20" name="Segnaposto contenuto 2"/>
          <p:cNvSpPr txBox="1">
            <a:spLocks/>
          </p:cNvSpPr>
          <p:nvPr/>
        </p:nvSpPr>
        <p:spPr>
          <a:xfrm>
            <a:off x="734976" y="992330"/>
            <a:ext cx="10572992" cy="107048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b="1" u="sng" dirty="0" smtClean="0">
                <a:solidFill>
                  <a:schemeClr val="accent5"/>
                </a:solidFill>
              </a:rPr>
              <a:t>Adesione alle misure</a:t>
            </a:r>
            <a:r>
              <a:rPr lang="it-IT" sz="2400" dirty="0" smtClean="0">
                <a:solidFill>
                  <a:schemeClr val="accent5"/>
                </a:solidFill>
              </a:rPr>
              <a:t>: </a:t>
            </a:r>
            <a:r>
              <a:rPr lang="it-IT" sz="2400" dirty="0" smtClean="0"/>
              <a:t>in caso di bandi che prevedono più sotto-misure specificare la o le sotto-misure interessate dal progetto (es: misura 2.48, </a:t>
            </a:r>
            <a:r>
              <a:rPr lang="it-IT" sz="2400" dirty="0" err="1" smtClean="0"/>
              <a:t>lett</a:t>
            </a:r>
            <a:r>
              <a:rPr lang="it-IT" sz="2400" dirty="0" smtClean="0"/>
              <a:t>. a, c)</a:t>
            </a:r>
          </a:p>
        </p:txBody>
      </p:sp>
      <p:pic>
        <p:nvPicPr>
          <p:cNvPr id="3" name="Immagine 2"/>
          <p:cNvPicPr>
            <a:picLocks noChangeAspect="1"/>
          </p:cNvPicPr>
          <p:nvPr/>
        </p:nvPicPr>
        <p:blipFill rotWithShape="1">
          <a:blip r:embed="rId6"/>
          <a:srcRect l="37499" t="30371" r="22605" b="59000"/>
          <a:stretch/>
        </p:blipFill>
        <p:spPr>
          <a:xfrm>
            <a:off x="166887" y="2062812"/>
            <a:ext cx="11464276" cy="1717964"/>
          </a:xfrm>
          <a:prstGeom prst="rect">
            <a:avLst/>
          </a:prstGeom>
        </p:spPr>
      </p:pic>
      <p:sp>
        <p:nvSpPr>
          <p:cNvPr id="4" name="CasellaDiTesto 3"/>
          <p:cNvSpPr txBox="1"/>
          <p:nvPr/>
        </p:nvSpPr>
        <p:spPr>
          <a:xfrm>
            <a:off x="7786254" y="3206167"/>
            <a:ext cx="2105891" cy="369332"/>
          </a:xfrm>
          <a:prstGeom prst="rect">
            <a:avLst/>
          </a:prstGeom>
          <a:solidFill>
            <a:schemeClr val="bg1"/>
          </a:solidFill>
        </p:spPr>
        <p:txBody>
          <a:bodyPr wrap="square" rtlCol="0">
            <a:spAutoFit/>
          </a:bodyPr>
          <a:lstStyle/>
          <a:p>
            <a:r>
              <a:rPr lang="it-IT" dirty="0" smtClean="0">
                <a:solidFill>
                  <a:srgbClr val="FF0000"/>
                </a:solidFill>
              </a:rPr>
              <a:t>2.48, </a:t>
            </a:r>
            <a:r>
              <a:rPr lang="it-IT" dirty="0" err="1" smtClean="0">
                <a:solidFill>
                  <a:srgbClr val="FF0000"/>
                </a:solidFill>
              </a:rPr>
              <a:t>lett</a:t>
            </a:r>
            <a:r>
              <a:rPr lang="it-IT" dirty="0" smtClean="0">
                <a:solidFill>
                  <a:srgbClr val="FF0000"/>
                </a:solidFill>
              </a:rPr>
              <a:t>. a, c</a:t>
            </a:r>
            <a:endParaRPr lang="it-IT" dirty="0">
              <a:solidFill>
                <a:srgbClr val="FF0000"/>
              </a:solidFill>
            </a:endParaRPr>
          </a:p>
        </p:txBody>
      </p:sp>
    </p:spTree>
    <p:extLst>
      <p:ext uri="{BB962C8B-B14F-4D97-AF65-F5344CB8AC3E}">
        <p14:creationId xmlns:p14="http://schemas.microsoft.com/office/powerpoint/2010/main" val="887182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187"/>
            <a:ext cx="12192000" cy="813233"/>
          </a:xfrm>
        </p:spPr>
        <p:txBody>
          <a:bodyPr>
            <a:normAutofit/>
          </a:bodyPr>
          <a:lstStyle/>
          <a:p>
            <a:pPr algn="ctr"/>
            <a:r>
              <a:rPr lang="it-IT" sz="3600" b="1" dirty="0">
                <a:latin typeface="+mn-lt"/>
              </a:rPr>
              <a:t>COMPILAZIONE E PRESENTAZIONE DOMANDA - </a:t>
            </a:r>
            <a:r>
              <a:rPr lang="it-IT" sz="3600" b="1" dirty="0" smtClean="0">
                <a:latin typeface="+mn-lt"/>
              </a:rPr>
              <a:t>8</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20" name="Segnaposto contenuto 2"/>
          <p:cNvSpPr txBox="1">
            <a:spLocks/>
          </p:cNvSpPr>
          <p:nvPr/>
        </p:nvSpPr>
        <p:spPr>
          <a:xfrm>
            <a:off x="416459" y="992328"/>
            <a:ext cx="11552601" cy="2885795"/>
          </a:xfrm>
          <a:prstGeom prst="rect">
            <a:avLst/>
          </a:prstGeom>
          <a:solidFill>
            <a:schemeClr val="bg1">
              <a:alpha val="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b="1" u="sng" dirty="0" smtClean="0">
                <a:solidFill>
                  <a:schemeClr val="accent5"/>
                </a:solidFill>
              </a:rPr>
              <a:t>Localizzazione</a:t>
            </a:r>
            <a:r>
              <a:rPr lang="it-IT" dirty="0" smtClean="0">
                <a:solidFill>
                  <a:schemeClr val="accent5"/>
                </a:solidFill>
              </a:rPr>
              <a:t>: </a:t>
            </a:r>
            <a:r>
              <a:rPr lang="it-IT" dirty="0"/>
              <a:t>indicare con precisione l’indirizzo dell’impianto/stabilimento/sede in cui verranno materialmente seguiti gli interventi. </a:t>
            </a:r>
            <a:endParaRPr lang="it-IT" dirty="0" smtClean="0"/>
          </a:p>
          <a:p>
            <a:pPr marL="0" indent="0" algn="just">
              <a:buNone/>
            </a:pPr>
            <a:endParaRPr lang="it-IT" dirty="0" smtClean="0"/>
          </a:p>
          <a:p>
            <a:pPr marL="0" indent="0" algn="just">
              <a:buNone/>
            </a:pPr>
            <a:r>
              <a:rPr lang="it-IT" dirty="0" smtClean="0"/>
              <a:t>Nel </a:t>
            </a:r>
            <a:r>
              <a:rPr lang="it-IT" dirty="0">
                <a:solidFill>
                  <a:schemeClr val="accent6"/>
                </a:solidFill>
              </a:rPr>
              <a:t>caso di impianti a mare </a:t>
            </a:r>
            <a:r>
              <a:rPr lang="it-IT" dirty="0"/>
              <a:t>specificare l’area geografica anche con riferimento ai territori comunali (es: mare adriatico antistante comune Porto Tolle). </a:t>
            </a:r>
            <a:endParaRPr lang="it-IT" dirty="0" smtClean="0"/>
          </a:p>
          <a:p>
            <a:pPr marL="0" indent="0" algn="just">
              <a:buNone/>
            </a:pPr>
            <a:endParaRPr lang="it-IT" dirty="0"/>
          </a:p>
          <a:p>
            <a:pPr marL="0" indent="0" algn="just">
              <a:buNone/>
            </a:pPr>
            <a:r>
              <a:rPr lang="it-IT" dirty="0" smtClean="0"/>
              <a:t>Nel </a:t>
            </a:r>
            <a:r>
              <a:rPr lang="it-IT" dirty="0">
                <a:solidFill>
                  <a:schemeClr val="accent6"/>
                </a:solidFill>
              </a:rPr>
              <a:t>caso di motopesca </a:t>
            </a:r>
            <a:r>
              <a:rPr lang="it-IT" dirty="0"/>
              <a:t>specificare il porto di ormeggio abituale.</a:t>
            </a:r>
            <a:endParaRPr lang="it-IT" sz="2400" dirty="0" smtClean="0"/>
          </a:p>
        </p:txBody>
      </p:sp>
      <p:pic>
        <p:nvPicPr>
          <p:cNvPr id="5" name="Immagine 4"/>
          <p:cNvPicPr>
            <a:picLocks noChangeAspect="1"/>
          </p:cNvPicPr>
          <p:nvPr/>
        </p:nvPicPr>
        <p:blipFill rotWithShape="1">
          <a:blip r:embed="rId6"/>
          <a:srcRect l="40000" t="51654" r="23855" b="35556"/>
          <a:stretch/>
        </p:blipFill>
        <p:spPr>
          <a:xfrm>
            <a:off x="794648" y="4011031"/>
            <a:ext cx="11058671" cy="2201149"/>
          </a:xfrm>
          <a:prstGeom prst="rect">
            <a:avLst/>
          </a:prstGeom>
        </p:spPr>
      </p:pic>
    </p:spTree>
    <p:extLst>
      <p:ext uri="{BB962C8B-B14F-4D97-AF65-F5344CB8AC3E}">
        <p14:creationId xmlns:p14="http://schemas.microsoft.com/office/powerpoint/2010/main" val="14032603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a:latin typeface="+mn-lt"/>
              </a:rPr>
              <a:t>COMPILAZIONE E PRESENTAZIONE DOMANDA - </a:t>
            </a:r>
            <a:r>
              <a:rPr lang="it-IT" sz="3600" b="1" dirty="0" smtClean="0">
                <a:latin typeface="+mn-lt"/>
              </a:rPr>
              <a:t>8</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20" name="Segnaposto contenuto 2"/>
          <p:cNvSpPr txBox="1">
            <a:spLocks/>
          </p:cNvSpPr>
          <p:nvPr/>
        </p:nvSpPr>
        <p:spPr>
          <a:xfrm>
            <a:off x="408865" y="983019"/>
            <a:ext cx="11460232" cy="2885795"/>
          </a:xfrm>
          <a:prstGeom prst="rect">
            <a:avLst/>
          </a:prstGeom>
          <a:solidFill>
            <a:schemeClr val="bg1">
              <a:alpha val="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2600" b="1" u="sng" dirty="0" smtClean="0">
                <a:solidFill>
                  <a:schemeClr val="accent5"/>
                </a:solidFill>
              </a:rPr>
              <a:t>Localizzazione intervento aree sottoposte a vincoli</a:t>
            </a:r>
          </a:p>
          <a:p>
            <a:pPr marL="0" indent="0" algn="just">
              <a:buNone/>
            </a:pPr>
            <a:endParaRPr lang="it-IT" sz="2600" dirty="0" smtClean="0">
              <a:solidFill>
                <a:schemeClr val="accent5"/>
              </a:solidFill>
            </a:endParaRPr>
          </a:p>
          <a:p>
            <a:pPr marL="0" indent="0" algn="just">
              <a:buNone/>
            </a:pPr>
            <a:endParaRPr lang="it-IT" sz="2600" dirty="0">
              <a:solidFill>
                <a:schemeClr val="accent5"/>
              </a:solidFill>
            </a:endParaRPr>
          </a:p>
          <a:p>
            <a:pPr marL="0" indent="0" algn="just">
              <a:buNone/>
            </a:pPr>
            <a:endParaRPr lang="it-IT" sz="2600" dirty="0" smtClean="0">
              <a:solidFill>
                <a:schemeClr val="accent5"/>
              </a:solidFill>
            </a:endParaRPr>
          </a:p>
          <a:p>
            <a:pPr marL="0" indent="0" algn="just">
              <a:buNone/>
            </a:pPr>
            <a:endParaRPr lang="it-IT" sz="2600" dirty="0">
              <a:solidFill>
                <a:schemeClr val="accent5"/>
              </a:solidFill>
            </a:endParaRPr>
          </a:p>
          <a:p>
            <a:pPr marL="0" indent="0" algn="just">
              <a:buNone/>
            </a:pPr>
            <a:endParaRPr lang="it-IT" sz="2600" dirty="0" smtClean="0">
              <a:solidFill>
                <a:schemeClr val="accent5"/>
              </a:solidFill>
            </a:endParaRPr>
          </a:p>
          <a:p>
            <a:pPr marL="0" indent="0" algn="just">
              <a:buNone/>
            </a:pPr>
            <a:endParaRPr lang="it-IT" sz="2600" dirty="0">
              <a:solidFill>
                <a:schemeClr val="accent5"/>
              </a:solidFill>
            </a:endParaRPr>
          </a:p>
          <a:p>
            <a:pPr marL="0" indent="0" algn="just">
              <a:buNone/>
            </a:pPr>
            <a:endParaRPr lang="it-IT" sz="2600" dirty="0" smtClean="0">
              <a:solidFill>
                <a:schemeClr val="accent5"/>
              </a:solidFill>
            </a:endParaRPr>
          </a:p>
          <a:p>
            <a:pPr marL="0" lvl="0" indent="0">
              <a:buNone/>
            </a:pPr>
            <a:r>
              <a:rPr lang="it-IT" sz="2600" b="1" u="sng" dirty="0" smtClean="0">
                <a:solidFill>
                  <a:schemeClr val="accent1">
                    <a:lumMod val="75000"/>
                  </a:schemeClr>
                </a:solidFill>
              </a:rPr>
              <a:t>Corretta compilazione </a:t>
            </a:r>
            <a:r>
              <a:rPr lang="it-IT" sz="2600" b="1" u="sng" dirty="0">
                <a:solidFill>
                  <a:schemeClr val="accent1">
                    <a:lumMod val="75000"/>
                  </a:schemeClr>
                </a:solidFill>
              </a:rPr>
              <a:t>del quadro </a:t>
            </a:r>
            <a:r>
              <a:rPr lang="it-IT" sz="2600" b="1" u="sng" dirty="0" smtClean="0">
                <a:solidFill>
                  <a:schemeClr val="accent1">
                    <a:lumMod val="75000"/>
                  </a:schemeClr>
                </a:solidFill>
              </a:rPr>
              <a:t>documentazione </a:t>
            </a:r>
            <a:r>
              <a:rPr lang="it-IT" sz="2600" b="1" u="sng" dirty="0">
                <a:solidFill>
                  <a:schemeClr val="accent1">
                    <a:lumMod val="75000"/>
                  </a:schemeClr>
                </a:solidFill>
              </a:rPr>
              <a:t>allegata</a:t>
            </a:r>
          </a:p>
          <a:p>
            <a:pPr marL="0" indent="0" algn="just">
              <a:buNone/>
            </a:pPr>
            <a:endParaRPr lang="it-IT" sz="2400" dirty="0" smtClean="0"/>
          </a:p>
        </p:txBody>
      </p:sp>
      <p:pic>
        <p:nvPicPr>
          <p:cNvPr id="3" name="Immagine 2"/>
          <p:cNvPicPr>
            <a:picLocks noChangeAspect="1"/>
          </p:cNvPicPr>
          <p:nvPr/>
        </p:nvPicPr>
        <p:blipFill rotWithShape="1">
          <a:blip r:embed="rId6"/>
          <a:srcRect l="40016" t="50758" r="23686" b="25085"/>
          <a:stretch/>
        </p:blipFill>
        <p:spPr>
          <a:xfrm>
            <a:off x="6520356" y="1032891"/>
            <a:ext cx="5135994" cy="1922702"/>
          </a:xfrm>
          <a:prstGeom prst="rect">
            <a:avLst/>
          </a:prstGeom>
        </p:spPr>
      </p:pic>
      <p:pic>
        <p:nvPicPr>
          <p:cNvPr id="4" name="Immagine 3"/>
          <p:cNvPicPr>
            <a:picLocks noChangeAspect="1"/>
          </p:cNvPicPr>
          <p:nvPr/>
        </p:nvPicPr>
        <p:blipFill rotWithShape="1">
          <a:blip r:embed="rId7"/>
          <a:srcRect l="37634" t="50788" r="22770" b="11075"/>
          <a:stretch/>
        </p:blipFill>
        <p:spPr>
          <a:xfrm>
            <a:off x="6428133" y="3410304"/>
            <a:ext cx="5281268" cy="2861187"/>
          </a:xfrm>
          <a:prstGeom prst="rect">
            <a:avLst/>
          </a:prstGeom>
        </p:spPr>
      </p:pic>
    </p:spTree>
    <p:extLst>
      <p:ext uri="{BB962C8B-B14F-4D97-AF65-F5344CB8AC3E}">
        <p14:creationId xmlns:p14="http://schemas.microsoft.com/office/powerpoint/2010/main" val="16519874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a:latin typeface="+mn-lt"/>
              </a:rPr>
              <a:t>COMPILAZIONE E PRESENTAZIONE DOMANDA - </a:t>
            </a:r>
            <a:r>
              <a:rPr lang="it-IT" sz="3600" b="1" dirty="0" smtClean="0">
                <a:latin typeface="+mn-lt"/>
              </a:rPr>
              <a:t>8</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20" name="Segnaposto contenuto 2"/>
          <p:cNvSpPr txBox="1">
            <a:spLocks/>
          </p:cNvSpPr>
          <p:nvPr/>
        </p:nvSpPr>
        <p:spPr>
          <a:xfrm>
            <a:off x="818557" y="988724"/>
            <a:ext cx="10554885" cy="4963972"/>
          </a:xfrm>
          <a:prstGeom prst="rect">
            <a:avLst/>
          </a:prstGeom>
          <a:solidFill>
            <a:schemeClr val="bg1">
              <a:alpha val="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it-IT" sz="2000" b="1" u="sng" dirty="0" smtClean="0">
                <a:solidFill>
                  <a:schemeClr val="accent1">
                    <a:lumMod val="75000"/>
                  </a:schemeClr>
                </a:solidFill>
              </a:rPr>
              <a:t>Dichiarazioni</a:t>
            </a:r>
            <a:r>
              <a:rPr lang="it-IT" sz="2000" dirty="0" smtClean="0"/>
              <a:t> : </a:t>
            </a:r>
            <a:r>
              <a:rPr lang="it-IT" sz="2000" dirty="0"/>
              <a:t>barrare la crocetta relativa alla classificazione micro, piccola, media impresa se pertinente.</a:t>
            </a:r>
          </a:p>
          <a:p>
            <a:pPr marL="0" lvl="0" indent="0">
              <a:buNone/>
            </a:pPr>
            <a:endParaRPr lang="it-IT" sz="2000" dirty="0" smtClean="0"/>
          </a:p>
          <a:p>
            <a:pPr marL="0" lvl="0" indent="0">
              <a:buNone/>
            </a:pPr>
            <a:endParaRPr lang="it-IT" sz="2000" dirty="0"/>
          </a:p>
          <a:p>
            <a:pPr marL="0" lvl="0" indent="0">
              <a:buNone/>
            </a:pPr>
            <a:endParaRPr lang="it-IT" sz="2000" dirty="0" smtClean="0"/>
          </a:p>
          <a:p>
            <a:pPr marL="0" lvl="0" indent="0">
              <a:buNone/>
            </a:pPr>
            <a:endParaRPr lang="it-IT" sz="2000" dirty="0"/>
          </a:p>
          <a:p>
            <a:pPr marL="0" lvl="0" indent="0">
              <a:buNone/>
            </a:pPr>
            <a:endParaRPr lang="it-IT" sz="2000" dirty="0" smtClean="0"/>
          </a:p>
          <a:p>
            <a:pPr marL="0" lvl="0" indent="0">
              <a:buNone/>
            </a:pPr>
            <a:endParaRPr lang="it-IT" sz="2000" dirty="0"/>
          </a:p>
          <a:p>
            <a:pPr marL="0" lvl="0" indent="0">
              <a:buNone/>
            </a:pPr>
            <a:endParaRPr lang="it-IT" sz="2000" dirty="0" smtClean="0"/>
          </a:p>
          <a:p>
            <a:pPr marL="0" lvl="0" indent="0">
              <a:buNone/>
            </a:pPr>
            <a:endParaRPr lang="it-IT" sz="2000" dirty="0"/>
          </a:p>
          <a:p>
            <a:pPr marL="0" lvl="0" indent="0">
              <a:buNone/>
            </a:pPr>
            <a:endParaRPr lang="it-IT" sz="2000" dirty="0" smtClean="0"/>
          </a:p>
          <a:p>
            <a:pPr marL="0" lvl="0" indent="0">
              <a:buNone/>
            </a:pPr>
            <a:r>
              <a:rPr lang="it-IT" sz="2000" b="1" u="sng" dirty="0" smtClean="0">
                <a:solidFill>
                  <a:schemeClr val="accent1">
                    <a:lumMod val="75000"/>
                  </a:schemeClr>
                </a:solidFill>
              </a:rPr>
              <a:t>Eventuale </a:t>
            </a:r>
            <a:r>
              <a:rPr lang="it-IT" sz="2000" b="1" u="sng" dirty="0">
                <a:solidFill>
                  <a:schemeClr val="accent1">
                    <a:lumMod val="75000"/>
                  </a:schemeClr>
                </a:solidFill>
              </a:rPr>
              <a:t>corretta e completa compilazione delega</a:t>
            </a:r>
            <a:r>
              <a:rPr lang="it-IT" sz="2000" dirty="0"/>
              <a:t>.</a:t>
            </a:r>
          </a:p>
          <a:p>
            <a:pPr marL="0" indent="0" algn="just">
              <a:buNone/>
            </a:pPr>
            <a:endParaRPr lang="it-IT" sz="2400" dirty="0" smtClean="0"/>
          </a:p>
        </p:txBody>
      </p:sp>
      <p:pic>
        <p:nvPicPr>
          <p:cNvPr id="11" name="Immagine 10"/>
          <p:cNvPicPr>
            <a:picLocks noChangeAspect="1"/>
          </p:cNvPicPr>
          <p:nvPr/>
        </p:nvPicPr>
        <p:blipFill rotWithShape="1">
          <a:blip r:embed="rId6"/>
          <a:srcRect l="39860" t="50216" r="23959" b="25758"/>
          <a:stretch/>
        </p:blipFill>
        <p:spPr>
          <a:xfrm>
            <a:off x="1587500" y="1541570"/>
            <a:ext cx="8102600" cy="3026679"/>
          </a:xfrm>
          <a:prstGeom prst="rect">
            <a:avLst/>
          </a:prstGeom>
        </p:spPr>
      </p:pic>
      <p:sp>
        <p:nvSpPr>
          <p:cNvPr id="12" name="Ovale 11"/>
          <p:cNvSpPr/>
          <p:nvPr/>
        </p:nvSpPr>
        <p:spPr>
          <a:xfrm>
            <a:off x="2514600" y="2451100"/>
            <a:ext cx="698500" cy="6422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4712233" y="2390902"/>
            <a:ext cx="698500" cy="6422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6909867" y="2429002"/>
            <a:ext cx="698500" cy="6422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96054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1142134"/>
            <a:ext cx="10515600" cy="4224193"/>
          </a:xfrm>
          <a:solidFill>
            <a:schemeClr val="bg1">
              <a:alpha val="0"/>
            </a:schemeClr>
          </a:solidFill>
        </p:spPr>
        <p:txBody>
          <a:bodyPr>
            <a:normAutofit/>
          </a:bodyPr>
          <a:lstStyle/>
          <a:p>
            <a:pPr marL="0" indent="0" algn="just">
              <a:buNone/>
            </a:pPr>
            <a:r>
              <a:rPr lang="it-IT" dirty="0" smtClean="0"/>
              <a:t>Verificare scrupolosamente la presenza di TUTTI gli allegati obbligatori previsti per ogni categoria di beneficiario, ogni misura e ogni tipologia di intervento/iniziativa. In particolare:</a:t>
            </a:r>
          </a:p>
          <a:p>
            <a:pPr algn="just"/>
            <a:r>
              <a:rPr lang="it-IT" dirty="0" smtClean="0"/>
              <a:t>Relazione tecnica dettagliata del progetto</a:t>
            </a:r>
          </a:p>
          <a:p>
            <a:pPr algn="just"/>
            <a:r>
              <a:rPr lang="it-IT" dirty="0" smtClean="0"/>
              <a:t>Cronoprogramma</a:t>
            </a:r>
          </a:p>
          <a:p>
            <a:pPr algn="just"/>
            <a:r>
              <a:rPr lang="it-IT" dirty="0" smtClean="0"/>
              <a:t>Quadro Economico dettagliato degli interventi</a:t>
            </a:r>
          </a:p>
          <a:p>
            <a:pPr algn="just"/>
            <a:r>
              <a:rPr lang="it-IT" dirty="0" smtClean="0"/>
              <a:t>(Dichiarazioni sostitutive relative alle condizioni di ammissibilità, impegni e altre dichiarazioni)</a:t>
            </a:r>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7582061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107709"/>
          </a:xfrm>
          <a:solidFill>
            <a:schemeClr val="bg1">
              <a:alpha val="0"/>
            </a:schemeClr>
          </a:solidFill>
        </p:spPr>
        <p:txBody>
          <a:bodyPr>
            <a:normAutofit/>
          </a:bodyPr>
          <a:lstStyle/>
          <a:p>
            <a:pPr marL="0" indent="0" algn="ctr">
              <a:buNone/>
            </a:pPr>
            <a:r>
              <a:rPr lang="it-IT" b="1" dirty="0" smtClean="0"/>
              <a:t>Relazione tecnica progettuale</a:t>
            </a:r>
          </a:p>
          <a:p>
            <a:pPr algn="just"/>
            <a:r>
              <a:rPr lang="it-IT" b="1" dirty="0" smtClean="0">
                <a:solidFill>
                  <a:srgbClr val="FF0000"/>
                </a:solidFill>
              </a:rPr>
              <a:t>Timbro e firma del legale rappresentante</a:t>
            </a:r>
            <a:endParaRPr lang="it-IT" dirty="0" smtClean="0">
              <a:solidFill>
                <a:srgbClr val="FF0000"/>
              </a:solidFill>
            </a:endParaRPr>
          </a:p>
          <a:p>
            <a:pPr algn="just"/>
            <a:r>
              <a:rPr lang="it-IT" dirty="0"/>
              <a:t>La descrizione degli interventi deve essere </a:t>
            </a:r>
            <a:r>
              <a:rPr lang="it-IT" b="1" dirty="0"/>
              <a:t>sufficientemente dettagliata</a:t>
            </a:r>
            <a:r>
              <a:rPr lang="it-IT" dirty="0"/>
              <a:t>, in relazione alla loro </a:t>
            </a:r>
            <a:r>
              <a:rPr lang="it-IT" dirty="0" smtClean="0"/>
              <a:t>complessità (fare riferimento al riquadro «DESCRIZIONE DEL PROGETTO» del modello di domanda e alle eventuali indicazioni specifiche contenute nel paragrafo 5 del bando di misura). </a:t>
            </a:r>
            <a:r>
              <a:rPr lang="it-IT" dirty="0"/>
              <a:t>Se necessario andrà articolata in fasi.</a:t>
            </a:r>
          </a:p>
          <a:p>
            <a:pPr algn="just"/>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450" y="3902710"/>
            <a:ext cx="6020725" cy="1973817"/>
          </a:xfrm>
          <a:prstGeom prst="rect">
            <a:avLst/>
          </a:prstGeom>
        </p:spPr>
      </p:pic>
      <p:pic>
        <p:nvPicPr>
          <p:cNvPr id="5"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7596" y="3918984"/>
            <a:ext cx="5531839" cy="2222191"/>
          </a:xfrm>
          <a:prstGeom prst="rect">
            <a:avLst/>
          </a:prstGeom>
          <a:ln>
            <a:solidFill>
              <a:schemeClr val="tx1"/>
            </a:solidFill>
          </a:ln>
        </p:spPr>
      </p:pic>
    </p:spTree>
    <p:extLst>
      <p:ext uri="{BB962C8B-B14F-4D97-AF65-F5344CB8AC3E}">
        <p14:creationId xmlns:p14="http://schemas.microsoft.com/office/powerpoint/2010/main" val="19087590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320145"/>
          </a:xfrm>
          <a:solidFill>
            <a:schemeClr val="bg1">
              <a:alpha val="0"/>
            </a:schemeClr>
          </a:solidFill>
        </p:spPr>
        <p:txBody>
          <a:bodyPr>
            <a:normAutofit fontScale="92500" lnSpcReduction="10000"/>
          </a:bodyPr>
          <a:lstStyle/>
          <a:p>
            <a:pPr marL="0" indent="0" algn="ctr">
              <a:buNone/>
            </a:pPr>
            <a:r>
              <a:rPr lang="it-IT" sz="3000" b="1" dirty="0" smtClean="0"/>
              <a:t>Relazione tecnica progettuale</a:t>
            </a:r>
          </a:p>
          <a:p>
            <a:pPr algn="just"/>
            <a:r>
              <a:rPr lang="it-IT" dirty="0" smtClean="0"/>
              <a:t>In relazione alla tipologia d’intervento, è opportuno inserire </a:t>
            </a:r>
            <a:r>
              <a:rPr lang="it-IT" b="1" dirty="0" smtClean="0"/>
              <a:t>documentazione fotografica ex ante</a:t>
            </a:r>
            <a:r>
              <a:rPr lang="it-IT" dirty="0" smtClean="0"/>
              <a:t> (anche se non si tratta di investimenti fissi, nel qual caso è </a:t>
            </a:r>
            <a:r>
              <a:rPr lang="it-IT" u="sng" dirty="0" smtClean="0"/>
              <a:t>obbligatoria</a:t>
            </a:r>
            <a:r>
              <a:rPr lang="it-IT" dirty="0" smtClean="0"/>
              <a:t>). Es. strutture di un peschereccio</a:t>
            </a:r>
          </a:p>
          <a:p>
            <a:pPr algn="just"/>
            <a:r>
              <a:rPr lang="it-IT" dirty="0" smtClean="0"/>
              <a:t>Qualora siano previsti interventi che necessitano di progettazione tecnica redatta da un professionista, i relativi elaborati costituiranno ULTERIORI allegati obbligatori, sottoscritti dal professionista. Vanno citati in relazione</a:t>
            </a:r>
          </a:p>
          <a:p>
            <a:pPr algn="just"/>
            <a:r>
              <a:rPr lang="it-IT" dirty="0" smtClean="0"/>
              <a:t>Se non immediatamente desumibili (es. acquisto di un macchinario), </a:t>
            </a:r>
            <a:r>
              <a:rPr lang="it-IT" u="sng" dirty="0" smtClean="0"/>
              <a:t>andranno specificati nel dettaglio gli output dell’intervento</a:t>
            </a:r>
            <a:r>
              <a:rPr lang="it-IT" dirty="0" smtClean="0"/>
              <a:t> (es. un piano di gestione, una brochure, un sito web, l’organizzazione di un convegno ecc.)</a:t>
            </a:r>
          </a:p>
          <a:p>
            <a:pPr algn="just"/>
            <a:r>
              <a:rPr lang="it-IT" dirty="0" smtClean="0"/>
              <a:t>Va dato conto delle problematiche ambientali, in particolare se è stata fatta una VINCA o VIA va citato l’atto amministrativo con cui è stata approvata (allegare) o, in assenza di tale obbligo, citare l’eventuale relazione ambientale allegata al progetto, ove prevista (investimenti fissi)</a:t>
            </a:r>
          </a:p>
          <a:p>
            <a:pPr algn="just"/>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43514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a:xfrm>
            <a:off x="838200" y="1493116"/>
            <a:ext cx="10515600" cy="4351338"/>
          </a:xfrm>
        </p:spPr>
        <p:txBody>
          <a:bodyPr/>
          <a:lstStyle/>
          <a:p>
            <a:pPr marL="114300" indent="0" algn="ctr">
              <a:buNone/>
            </a:pPr>
            <a:r>
              <a:rPr lang="it-IT" b="1" dirty="0" smtClean="0"/>
              <a:t>SITUAZIONE DI REGOLARITA’</a:t>
            </a:r>
          </a:p>
          <a:p>
            <a:pPr algn="just"/>
            <a:r>
              <a:rPr lang="it-IT" dirty="0" smtClean="0"/>
              <a:t>Il soggetto interessato </a:t>
            </a:r>
            <a:r>
              <a:rPr lang="it-IT" u="sng" dirty="0" smtClean="0"/>
              <a:t>deve</a:t>
            </a:r>
            <a:r>
              <a:rPr lang="it-IT" dirty="0" smtClean="0"/>
              <a:t> assicurare che i requisiti sotto elencati permangano dalla data di presentazione della domanda di sostegno fino al pagamento del contributo: </a:t>
            </a:r>
          </a:p>
          <a:p>
            <a:pPr algn="just"/>
            <a:endParaRPr lang="it-IT" dirty="0" smtClean="0"/>
          </a:p>
          <a:p>
            <a:pPr algn="just">
              <a:buFontTx/>
              <a:buChar char="-"/>
            </a:pPr>
            <a:r>
              <a:rPr lang="it-IT" dirty="0" smtClean="0"/>
              <a:t>a) </a:t>
            </a:r>
            <a:r>
              <a:rPr lang="it-IT" b="1" dirty="0" smtClean="0"/>
              <a:t>non</a:t>
            </a:r>
            <a:r>
              <a:rPr lang="it-IT" dirty="0" smtClean="0"/>
              <a:t> aver riportato </a:t>
            </a:r>
            <a:r>
              <a:rPr lang="it-IT" b="1" dirty="0" smtClean="0"/>
              <a:t>condanne penali ai sensi della L.R. 16/2018</a:t>
            </a:r>
            <a:r>
              <a:rPr lang="it-IT" dirty="0" smtClean="0"/>
              <a:t>; </a:t>
            </a:r>
          </a:p>
          <a:p>
            <a:pPr algn="just">
              <a:buFontTx/>
              <a:buChar char="-"/>
            </a:pPr>
            <a:endParaRPr lang="it-IT" dirty="0" smtClean="0"/>
          </a:p>
          <a:p>
            <a:pPr algn="just">
              <a:buFontTx/>
              <a:buChar char="-"/>
            </a:pPr>
            <a:r>
              <a:rPr lang="it-IT" dirty="0"/>
              <a:t>b</a:t>
            </a:r>
            <a:r>
              <a:rPr lang="it-IT" dirty="0" smtClean="0"/>
              <a:t>) </a:t>
            </a:r>
            <a:r>
              <a:rPr lang="it-IT" b="1" dirty="0" smtClean="0"/>
              <a:t>non</a:t>
            </a:r>
            <a:r>
              <a:rPr lang="it-IT" dirty="0" smtClean="0"/>
              <a:t> essere destinatario di </a:t>
            </a:r>
            <a:r>
              <a:rPr lang="it-IT" b="1" dirty="0" smtClean="0"/>
              <a:t>misure di sicurezza e di prevenzione </a:t>
            </a:r>
            <a:r>
              <a:rPr lang="it-IT" dirty="0" smtClean="0"/>
              <a:t>ai sensi della legge antimafia; </a:t>
            </a:r>
          </a:p>
        </p:txBody>
      </p:sp>
    </p:spTree>
    <p:extLst>
      <p:ext uri="{BB962C8B-B14F-4D97-AF65-F5344CB8AC3E}">
        <p14:creationId xmlns:p14="http://schemas.microsoft.com/office/powerpoint/2010/main" val="12938916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95927"/>
            <a:ext cx="10515600" cy="5107709"/>
          </a:xfrm>
          <a:solidFill>
            <a:schemeClr val="bg1">
              <a:alpha val="0"/>
            </a:schemeClr>
          </a:solidFill>
        </p:spPr>
        <p:txBody>
          <a:bodyPr>
            <a:normAutofit fontScale="92500" lnSpcReduction="10000"/>
          </a:bodyPr>
          <a:lstStyle/>
          <a:p>
            <a:pPr marL="0" indent="0" algn="ctr">
              <a:buNone/>
            </a:pPr>
            <a:r>
              <a:rPr lang="it-IT" sz="3000" b="1" dirty="0"/>
              <a:t>Relazione tecnica </a:t>
            </a:r>
            <a:r>
              <a:rPr lang="it-IT" sz="3000" b="1" dirty="0" smtClean="0"/>
              <a:t>progettuale</a:t>
            </a:r>
          </a:p>
          <a:p>
            <a:pPr marL="0" indent="0" algn="ctr">
              <a:buNone/>
            </a:pPr>
            <a:endParaRPr lang="it-IT" sz="3000" b="1" dirty="0"/>
          </a:p>
          <a:p>
            <a:pPr algn="just"/>
            <a:r>
              <a:rPr lang="it-IT" b="1" dirty="0" smtClean="0">
                <a:solidFill>
                  <a:srgbClr val="FF0000"/>
                </a:solidFill>
              </a:rPr>
              <a:t>VA SEMPRE VALORIZZATO ALMENO UNO DEGLI INDICATORI DI RISULTATO PREVISTI, TRA QUELLI INDICATI NEL PARAGRAFO 9 DEL BANDO</a:t>
            </a:r>
            <a:endParaRPr lang="it-IT" dirty="0" smtClean="0"/>
          </a:p>
          <a:p>
            <a:pPr algn="just"/>
            <a:r>
              <a:rPr lang="it-IT" dirty="0" smtClean="0"/>
              <a:t>ATTENZIONE AL FATTO CHE SPESSO SI TRATTA DI VALORI INCREMENTALI (ES. </a:t>
            </a:r>
            <a:r>
              <a:rPr lang="it-IT" b="1" dirty="0" smtClean="0"/>
              <a:t>AUMENTO</a:t>
            </a:r>
            <a:r>
              <a:rPr lang="it-IT" dirty="0" smtClean="0"/>
              <a:t> PREVISTO DEL FATTURATO), </a:t>
            </a:r>
            <a:r>
              <a:rPr lang="it-IT" b="1" dirty="0" smtClean="0"/>
              <a:t>NON</a:t>
            </a:r>
            <a:r>
              <a:rPr lang="it-IT" dirty="0" smtClean="0"/>
              <a:t> DI VALORI ASSOLUTI (FATTURATO PREVISTO)</a:t>
            </a:r>
          </a:p>
          <a:p>
            <a:pPr algn="just"/>
            <a:r>
              <a:rPr lang="it-IT" dirty="0" smtClean="0"/>
              <a:t>ATTENZIONE ALLE </a:t>
            </a:r>
            <a:r>
              <a:rPr lang="it-IT" b="1" dirty="0" smtClean="0"/>
              <a:t>UNITA’ DI MISURA</a:t>
            </a:r>
            <a:r>
              <a:rPr lang="it-IT" dirty="0" smtClean="0"/>
              <a:t> PREVISTE (ES. </a:t>
            </a:r>
            <a:r>
              <a:rPr lang="it-IT" b="1" dirty="0" smtClean="0"/>
              <a:t>MIGLIAIA</a:t>
            </a:r>
            <a:r>
              <a:rPr lang="it-IT" dirty="0" smtClean="0"/>
              <a:t> DI EURO)</a:t>
            </a:r>
          </a:p>
          <a:p>
            <a:pPr marL="0" indent="0" algn="just">
              <a:buNone/>
            </a:pPr>
            <a:endParaRPr lang="it-IT" dirty="0"/>
          </a:p>
          <a:p>
            <a:pPr marL="0" indent="0" algn="just">
              <a:buNone/>
            </a:pPr>
            <a:r>
              <a:rPr lang="it-IT" dirty="0" smtClean="0"/>
              <a:t>Qualora in casi eccezionali le attività di progetto non fossero riferibili agli indicatori previsti, si dovrà </a:t>
            </a:r>
            <a:r>
              <a:rPr lang="it-IT" u="sng" dirty="0" smtClean="0"/>
              <a:t>dichiararlo esplicitamente nella relazione</a:t>
            </a:r>
            <a:r>
              <a:rPr lang="it-IT" dirty="0" smtClean="0"/>
              <a:t>, con adeguata motivazione</a:t>
            </a:r>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4875412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255490"/>
          </a:xfrm>
          <a:solidFill>
            <a:schemeClr val="bg1">
              <a:alpha val="0"/>
            </a:schemeClr>
          </a:solidFill>
        </p:spPr>
        <p:txBody>
          <a:bodyPr>
            <a:normAutofit fontScale="92500" lnSpcReduction="10000"/>
          </a:bodyPr>
          <a:lstStyle/>
          <a:p>
            <a:pPr marL="0" indent="0" algn="ctr">
              <a:buNone/>
            </a:pPr>
            <a:r>
              <a:rPr lang="it-IT" b="1" dirty="0" smtClean="0"/>
              <a:t>Cronoprogramma</a:t>
            </a:r>
          </a:p>
          <a:p>
            <a:pPr marL="0" indent="0" algn="just">
              <a:buNone/>
            </a:pPr>
            <a:r>
              <a:rPr lang="it-IT" sz="2600" dirty="0" smtClean="0"/>
              <a:t>Salvo casi particolari, è opportuno che venga redatto nella forma di un diagramma di </a:t>
            </a:r>
            <a:r>
              <a:rPr lang="it-IT" sz="2600" dirty="0" err="1" smtClean="0"/>
              <a:t>Gantt</a:t>
            </a:r>
            <a:r>
              <a:rPr lang="it-IT" sz="2600" dirty="0" smtClean="0"/>
              <a:t>, </a:t>
            </a:r>
            <a:r>
              <a:rPr lang="it-IT" sz="2600" u="sng" dirty="0" smtClean="0"/>
              <a:t>utilizzando come origine relativa la data di comunicazione del contributo</a:t>
            </a:r>
            <a:r>
              <a:rPr lang="it-IT" sz="2600" dirty="0" smtClean="0"/>
              <a:t>. </a:t>
            </a:r>
            <a:endParaRPr lang="it-IT" dirty="0" smtClean="0"/>
          </a:p>
          <a:p>
            <a:pPr marL="0" indent="0" algn="just">
              <a:buNone/>
            </a:pPr>
            <a:endParaRPr lang="it-IT" dirty="0"/>
          </a:p>
          <a:p>
            <a:pPr marL="0" indent="0" algn="just">
              <a:buNone/>
            </a:pPr>
            <a:endParaRPr lang="it-IT" dirty="0" smtClean="0"/>
          </a:p>
          <a:p>
            <a:pPr marL="0" indent="0" algn="just">
              <a:buNone/>
            </a:pPr>
            <a:endParaRPr lang="it-IT" dirty="0" smtClean="0"/>
          </a:p>
          <a:p>
            <a:pPr marL="0" indent="0" algn="just">
              <a:buNone/>
            </a:pPr>
            <a:endParaRPr lang="it-IT" dirty="0" smtClean="0"/>
          </a:p>
          <a:p>
            <a:pPr marL="0" indent="0" algn="just">
              <a:buNone/>
            </a:pPr>
            <a:endParaRPr lang="it-IT" dirty="0"/>
          </a:p>
          <a:p>
            <a:pPr marL="0" indent="0" algn="just">
              <a:buNone/>
            </a:pPr>
            <a:endParaRPr lang="it-IT" dirty="0" smtClean="0"/>
          </a:p>
          <a:p>
            <a:pPr marL="0" indent="0" algn="just">
              <a:buNone/>
            </a:pPr>
            <a:endParaRPr lang="it-IT" dirty="0"/>
          </a:p>
          <a:p>
            <a:pPr marL="0" indent="0" algn="just">
              <a:buNone/>
            </a:pPr>
            <a:r>
              <a:rPr lang="it-IT" dirty="0" smtClean="0"/>
              <a:t>Solamente per interventi particolarmente semplici (es. acquisto di un motore </a:t>
            </a:r>
            <a:r>
              <a:rPr lang="it-IT" dirty="0" err="1" smtClean="0"/>
              <a:t>f.b</a:t>
            </a:r>
            <a:r>
              <a:rPr lang="it-IT" dirty="0" smtClean="0"/>
              <a:t>.) sarà possibile limitarsi alla mera descrizione delle scadenze previste.</a:t>
            </a:r>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4734" y="2050474"/>
            <a:ext cx="6278427" cy="3063925"/>
          </a:xfrm>
          <a:prstGeom prst="rect">
            <a:avLst/>
          </a:prstGeom>
        </p:spPr>
      </p:pic>
    </p:spTree>
    <p:extLst>
      <p:ext uri="{BB962C8B-B14F-4D97-AF65-F5344CB8AC3E}">
        <p14:creationId xmlns:p14="http://schemas.microsoft.com/office/powerpoint/2010/main" val="28920752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255490"/>
          </a:xfrm>
          <a:solidFill>
            <a:schemeClr val="bg1">
              <a:alpha val="0"/>
            </a:schemeClr>
          </a:solidFill>
        </p:spPr>
        <p:txBody>
          <a:bodyPr>
            <a:normAutofit lnSpcReduction="10000"/>
          </a:bodyPr>
          <a:lstStyle/>
          <a:p>
            <a:pPr marL="0" indent="0" algn="ctr">
              <a:buNone/>
            </a:pPr>
            <a:r>
              <a:rPr lang="it-IT" b="1" dirty="0" smtClean="0"/>
              <a:t>Cronoprogramma</a:t>
            </a:r>
          </a:p>
          <a:p>
            <a:pPr marL="0" indent="0" algn="ctr">
              <a:buNone/>
            </a:pPr>
            <a:endParaRPr lang="it-IT" sz="1000" b="1" dirty="0" smtClean="0"/>
          </a:p>
          <a:p>
            <a:pPr marL="0" indent="0" algn="ctr">
              <a:buNone/>
            </a:pPr>
            <a:r>
              <a:rPr lang="it-IT" sz="2600" dirty="0" smtClean="0">
                <a:solidFill>
                  <a:srgbClr val="FF0000"/>
                </a:solidFill>
              </a:rPr>
              <a:t>ATTENZIONE!</a:t>
            </a:r>
          </a:p>
          <a:p>
            <a:pPr algn="just"/>
            <a:r>
              <a:rPr lang="it-IT" sz="2600" dirty="0"/>
              <a:t>N</a:t>
            </a:r>
            <a:r>
              <a:rPr lang="it-IT" sz="2600" dirty="0" smtClean="0"/>
              <a:t>on </a:t>
            </a:r>
            <a:r>
              <a:rPr lang="it-IT" sz="2600" dirty="0"/>
              <a:t>superare il tempo massimo previsto per la misura (paragrafo 1.8 del </a:t>
            </a:r>
            <a:r>
              <a:rPr lang="it-IT" sz="2600" dirty="0" smtClean="0"/>
              <a:t>bando «Tempi di esecuzione dei progetti»)</a:t>
            </a:r>
            <a:endParaRPr lang="it-IT" sz="2600" dirty="0"/>
          </a:p>
          <a:p>
            <a:pPr algn="just"/>
            <a:r>
              <a:rPr lang="it-IT" sz="2600" dirty="0"/>
              <a:t>Il tempo indicato nel cronoprogramma </a:t>
            </a:r>
            <a:r>
              <a:rPr lang="it-IT" sz="2600" dirty="0" smtClean="0"/>
              <a:t>deve corrispondere alla </a:t>
            </a:r>
            <a:r>
              <a:rPr lang="it-IT" sz="2600" dirty="0"/>
              <a:t>Durata operazione indicata nella </a:t>
            </a:r>
            <a:r>
              <a:rPr lang="it-IT" sz="2600" dirty="0" smtClean="0"/>
              <a:t>domanda</a:t>
            </a:r>
            <a:endParaRPr lang="it-IT" sz="2600" dirty="0"/>
          </a:p>
          <a:p>
            <a:pPr algn="just"/>
            <a:endParaRPr lang="it-IT" sz="2600" dirty="0" smtClean="0"/>
          </a:p>
          <a:p>
            <a:pPr algn="just"/>
            <a:endParaRPr lang="it-IT" sz="2600" dirty="0" smtClean="0"/>
          </a:p>
          <a:p>
            <a:pPr algn="just"/>
            <a:r>
              <a:rPr lang="it-IT" sz="2600" dirty="0" smtClean="0"/>
              <a:t>Il tempo indicato nel cronoprogramma e nella domanda sarebbe </a:t>
            </a:r>
            <a:r>
              <a:rPr lang="it-IT" sz="2600" b="1" dirty="0" smtClean="0">
                <a:solidFill>
                  <a:srgbClr val="FF0000"/>
                </a:solidFill>
              </a:rPr>
              <a:t>VINCOLANTE </a:t>
            </a:r>
            <a:r>
              <a:rPr lang="it-IT" sz="2600" dirty="0" smtClean="0"/>
              <a:t>per l’esecuzione dell’intervento. Se non si è CERTI di poterlo rispettare, meglio prevedere la chiusura delle attività al limite del tempo massimo previsto per la misura.</a:t>
            </a:r>
          </a:p>
          <a:p>
            <a:pPr marL="0" indent="0" algn="just">
              <a:buNone/>
            </a:pPr>
            <a:endParaRPr lang="it-IT" dirty="0" smtClean="0"/>
          </a:p>
          <a:p>
            <a:pPr marL="0" indent="0" algn="just">
              <a:buNone/>
            </a:pPr>
            <a:endParaRPr lang="it-IT" dirty="0"/>
          </a:p>
          <a:p>
            <a:pPr marL="0" indent="0" algn="just">
              <a:buNone/>
            </a:pPr>
            <a:endParaRPr lang="it-IT" dirty="0" smtClean="0"/>
          </a:p>
          <a:p>
            <a:pPr marL="0" indent="0" algn="just">
              <a:buNone/>
            </a:pPr>
            <a:endParaRPr lang="it-IT" dirty="0" smtClean="0"/>
          </a:p>
          <a:p>
            <a:pPr marL="0" indent="0" algn="just">
              <a:buNone/>
            </a:pPr>
            <a:endParaRPr lang="it-IT" dirty="0" smtClean="0"/>
          </a:p>
          <a:p>
            <a:pPr marL="0" indent="0" algn="just">
              <a:buNone/>
            </a:pPr>
            <a:endParaRPr lang="it-IT" dirty="0"/>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grpSp>
        <p:nvGrpSpPr>
          <p:cNvPr id="4" name="Gruppo 3"/>
          <p:cNvGrpSpPr/>
          <p:nvPr/>
        </p:nvGrpSpPr>
        <p:grpSpPr>
          <a:xfrm>
            <a:off x="2212419" y="3542150"/>
            <a:ext cx="7365681" cy="879586"/>
            <a:chOff x="2683483" y="3505200"/>
            <a:chExt cx="7365681" cy="879586"/>
          </a:xfrm>
        </p:grpSpPr>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3483" y="3505200"/>
              <a:ext cx="6316000" cy="879586"/>
            </a:xfrm>
            <a:prstGeom prst="rect">
              <a:avLst/>
            </a:prstGeom>
          </p:spPr>
        </p:pic>
        <p:sp>
          <p:nvSpPr>
            <p:cNvPr id="13" name="Freccia a sinistra 12"/>
            <p:cNvSpPr/>
            <p:nvPr/>
          </p:nvSpPr>
          <p:spPr>
            <a:xfrm>
              <a:off x="8081824" y="3944993"/>
              <a:ext cx="1967340" cy="43979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grpSp>
    </p:spTree>
    <p:extLst>
      <p:ext uri="{BB962C8B-B14F-4D97-AF65-F5344CB8AC3E}">
        <p14:creationId xmlns:p14="http://schemas.microsoft.com/office/powerpoint/2010/main" val="6489298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107709"/>
          </a:xfrm>
          <a:solidFill>
            <a:schemeClr val="bg1">
              <a:alpha val="0"/>
            </a:schemeClr>
          </a:solidFill>
        </p:spPr>
        <p:txBody>
          <a:bodyPr>
            <a:normAutofit/>
          </a:bodyPr>
          <a:lstStyle/>
          <a:p>
            <a:pPr marL="0" indent="0" algn="ctr">
              <a:buNone/>
            </a:pPr>
            <a:r>
              <a:rPr lang="it-IT" b="1" dirty="0" smtClean="0"/>
              <a:t>Quadro economico dettagliato degli interventi</a:t>
            </a:r>
          </a:p>
          <a:p>
            <a:pPr marL="0" indent="0" algn="just">
              <a:buNone/>
            </a:pPr>
            <a:r>
              <a:rPr lang="it-IT" sz="2600" dirty="0" smtClean="0"/>
              <a:t>Riportare tutti gli interventi previsti, con riferimento al documento giustificativo della spesa (computo metrico, preventivi, fatture ecc.)</a:t>
            </a:r>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544" y="2161446"/>
            <a:ext cx="7352002" cy="4035812"/>
          </a:xfrm>
          <a:prstGeom prst="rect">
            <a:avLst/>
          </a:prstGeom>
        </p:spPr>
      </p:pic>
      <p:sp>
        <p:nvSpPr>
          <p:cNvPr id="4" name="Freccia a destra 3"/>
          <p:cNvSpPr/>
          <p:nvPr/>
        </p:nvSpPr>
        <p:spPr>
          <a:xfrm>
            <a:off x="9161585" y="5143500"/>
            <a:ext cx="967153" cy="3516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0269415" y="4722275"/>
            <a:ext cx="1573823" cy="1200329"/>
          </a:xfrm>
          <a:prstGeom prst="rect">
            <a:avLst/>
          </a:prstGeom>
          <a:noFill/>
          <a:ln w="22225">
            <a:solidFill>
              <a:srgbClr val="FF0000"/>
            </a:solidFill>
          </a:ln>
        </p:spPr>
        <p:txBody>
          <a:bodyPr wrap="square" rtlCol="0">
            <a:spAutoFit/>
          </a:bodyPr>
          <a:lstStyle/>
          <a:p>
            <a:r>
              <a:rPr lang="it-IT" dirty="0" smtClean="0">
                <a:solidFill>
                  <a:srgbClr val="FF0000"/>
                </a:solidFill>
              </a:rPr>
              <a:t>Importi da riportare nel modello della domanda</a:t>
            </a:r>
            <a:endParaRPr lang="it-IT" dirty="0">
              <a:solidFill>
                <a:srgbClr val="FF0000"/>
              </a:solidFill>
            </a:endParaRPr>
          </a:p>
        </p:txBody>
      </p:sp>
    </p:spTree>
    <p:extLst>
      <p:ext uri="{BB962C8B-B14F-4D97-AF65-F5344CB8AC3E}">
        <p14:creationId xmlns:p14="http://schemas.microsoft.com/office/powerpoint/2010/main" val="38533427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107709"/>
          </a:xfrm>
          <a:solidFill>
            <a:schemeClr val="bg1">
              <a:alpha val="0"/>
            </a:schemeClr>
          </a:solidFill>
        </p:spPr>
        <p:txBody>
          <a:bodyPr>
            <a:normAutofit/>
          </a:bodyPr>
          <a:lstStyle/>
          <a:p>
            <a:pPr marL="0" indent="0" algn="ctr">
              <a:spcBef>
                <a:spcPts val="0"/>
              </a:spcBef>
              <a:buNone/>
            </a:pPr>
            <a:r>
              <a:rPr lang="it-IT" b="1" dirty="0" smtClean="0"/>
              <a:t>Quadro economico dettagliato degli interventi</a:t>
            </a:r>
          </a:p>
          <a:p>
            <a:pPr marL="0" indent="0" algn="just">
              <a:buNone/>
            </a:pPr>
            <a:endParaRPr lang="it-IT" sz="2400"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2800" y="1285747"/>
            <a:ext cx="7590624" cy="4959368"/>
          </a:xfrm>
          <a:prstGeom prst="rect">
            <a:avLst/>
          </a:prstGeom>
        </p:spPr>
      </p:pic>
    </p:spTree>
    <p:extLst>
      <p:ext uri="{BB962C8B-B14F-4D97-AF65-F5344CB8AC3E}">
        <p14:creationId xmlns:p14="http://schemas.microsoft.com/office/powerpoint/2010/main" val="9698970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107709"/>
          </a:xfrm>
          <a:solidFill>
            <a:schemeClr val="bg1">
              <a:alpha val="0"/>
            </a:schemeClr>
          </a:solidFill>
        </p:spPr>
        <p:txBody>
          <a:bodyPr>
            <a:normAutofit/>
          </a:bodyPr>
          <a:lstStyle/>
          <a:p>
            <a:pPr marL="0" indent="0" algn="ctr">
              <a:buNone/>
            </a:pPr>
            <a:r>
              <a:rPr lang="it-IT" b="1" dirty="0" smtClean="0"/>
              <a:t>Quadro economico dettagliato degli interventi</a:t>
            </a:r>
          </a:p>
          <a:p>
            <a:pPr marL="0" indent="0" algn="just">
              <a:buNone/>
            </a:pPr>
            <a:endParaRPr lang="it-IT" sz="2600" dirty="0" smtClean="0"/>
          </a:p>
          <a:p>
            <a:pPr marL="0" indent="0" algn="just">
              <a:buNone/>
            </a:pPr>
            <a:endParaRPr lang="it-IT" sz="2600" dirty="0" smtClean="0"/>
          </a:p>
          <a:p>
            <a:pPr marL="0" indent="0" algn="ctr">
              <a:buNone/>
            </a:pPr>
            <a:r>
              <a:rPr lang="it-IT" sz="2600" dirty="0" smtClean="0">
                <a:solidFill>
                  <a:srgbClr val="FF0000"/>
                </a:solidFill>
              </a:rPr>
              <a:t>ATTENZIONE!</a:t>
            </a:r>
          </a:p>
          <a:p>
            <a:pPr marL="0" indent="0" algn="ctr">
              <a:buNone/>
            </a:pPr>
            <a:r>
              <a:rPr lang="it-IT" sz="2600" dirty="0" smtClean="0">
                <a:solidFill>
                  <a:srgbClr val="FF0000"/>
                </a:solidFill>
              </a:rPr>
              <a:t>Gli importi indicati nel quadro economico di dettaglio DEVONO coincidere con quelli riassunti nel modello di domanda</a:t>
            </a:r>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25206088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buNone/>
            </a:pPr>
            <a:endParaRPr lang="it-IT" sz="2000" dirty="0" smtClean="0"/>
          </a:p>
          <a:p>
            <a:pPr marL="0" indent="0" algn="just">
              <a:buNone/>
            </a:pPr>
            <a:endParaRPr lang="it-IT" dirty="0" smtClean="0">
              <a:solidFill>
                <a:srgbClr val="FF0000"/>
              </a:solidFill>
            </a:endParaRPr>
          </a:p>
          <a:p>
            <a:pPr marL="0" indent="0" algn="just">
              <a:buNone/>
            </a:pPr>
            <a:r>
              <a:rPr lang="it-IT" dirty="0" smtClean="0">
                <a:solidFill>
                  <a:srgbClr val="FF0000"/>
                </a:solidFill>
              </a:rPr>
              <a:t>Non risultano ammissibili spese per lavori, servizi o forniture affidate a imprese con </a:t>
            </a:r>
            <a:r>
              <a:rPr lang="it-IT" b="1" u="sng" dirty="0" smtClean="0">
                <a:solidFill>
                  <a:srgbClr val="FF0000"/>
                </a:solidFill>
              </a:rPr>
              <a:t>assetto proprietario sostanzialmente coincidente</a:t>
            </a:r>
            <a:r>
              <a:rPr lang="it-IT" dirty="0" smtClean="0">
                <a:solidFill>
                  <a:srgbClr val="FF0000"/>
                </a:solidFill>
              </a:rPr>
              <a:t> con il beneficiario.</a:t>
            </a:r>
          </a:p>
          <a:p>
            <a:pPr marL="0" indent="0" algn="just">
              <a:buNone/>
            </a:pPr>
            <a:r>
              <a:rPr lang="it-IT" dirty="0" smtClean="0"/>
              <a:t>Tale definizione, volutamente </a:t>
            </a:r>
            <a:r>
              <a:rPr lang="it-IT" dirty="0" err="1" smtClean="0"/>
              <a:t>atecnica</a:t>
            </a:r>
            <a:r>
              <a:rPr lang="it-IT" dirty="0" smtClean="0"/>
              <a:t>, va oltre il mero concetto di proprietà, facendo invece riferimento a </a:t>
            </a:r>
            <a:r>
              <a:rPr lang="it-IT" u="sng" dirty="0" smtClean="0"/>
              <a:t>tutte le ipotesi in cui l’impresa fornitrice non sia del tutto estranea rispetto a quella beneficiaria ma faccia invece presumere un comune nucleo proprietario</a:t>
            </a:r>
            <a:r>
              <a:rPr lang="it-IT" dirty="0" smtClean="0"/>
              <a:t> (es. coniugi conviventi).</a:t>
            </a:r>
          </a:p>
          <a:p>
            <a:pPr marL="0" indent="0" algn="just">
              <a:buNone/>
            </a:pPr>
            <a:r>
              <a:rPr lang="it-IT" dirty="0" smtClean="0"/>
              <a:t>Cassazione</a:t>
            </a:r>
            <a:r>
              <a:rPr lang="it-IT" dirty="0"/>
              <a:t>, sez. Lavoro, sentenza n. 13583/15; </a:t>
            </a:r>
            <a:r>
              <a:rPr lang="it-IT" dirty="0" smtClean="0"/>
              <a:t>2 luglio 2015</a:t>
            </a:r>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4" name="CasellaDiTesto 3"/>
          <p:cNvSpPr txBox="1"/>
          <p:nvPr/>
        </p:nvSpPr>
        <p:spPr>
          <a:xfrm>
            <a:off x="0" y="1439204"/>
            <a:ext cx="12192000" cy="707886"/>
          </a:xfrm>
          <a:prstGeom prst="rect">
            <a:avLst/>
          </a:prstGeom>
          <a:noFill/>
        </p:spPr>
        <p:txBody>
          <a:bodyPr wrap="square" rtlCol="0">
            <a:spAutoFit/>
          </a:bodyPr>
          <a:lstStyle/>
          <a:p>
            <a:pPr algn="ctr"/>
            <a:r>
              <a:rPr lang="it-IT" sz="4000" dirty="0">
                <a:solidFill>
                  <a:srgbClr val="FF0000"/>
                </a:solidFill>
              </a:rPr>
              <a:t>ATTENZIONE!</a:t>
            </a:r>
          </a:p>
        </p:txBody>
      </p:sp>
    </p:spTree>
    <p:extLst>
      <p:ext uri="{BB962C8B-B14F-4D97-AF65-F5344CB8AC3E}">
        <p14:creationId xmlns:p14="http://schemas.microsoft.com/office/powerpoint/2010/main" val="32452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4"/>
                                        </p:tgtEl>
                                        <p:attrNameLst>
                                          <p:attrName>style.color</p:attrName>
                                        </p:attrNameLst>
                                      </p:cBhvr>
                                      <p:to>
                                        <a:schemeClr val="bg1"/>
                                      </p:to>
                                    </p:animClr>
                                    <p:animClr clrSpc="rgb" dir="cw">
                                      <p:cBhvr>
                                        <p:cTn id="7" dur="500" autoRev="1" fill="remove"/>
                                        <p:tgtEl>
                                          <p:spTgt spid="4"/>
                                        </p:tgtEl>
                                        <p:attrNameLst>
                                          <p:attrName>fillcolor</p:attrName>
                                        </p:attrNameLst>
                                      </p:cBhvr>
                                      <p:to>
                                        <a:schemeClr val="bg1"/>
                                      </p:to>
                                    </p:animClr>
                                    <p:set>
                                      <p:cBhvr>
                                        <p:cTn id="8" dur="500" autoRev="1" fill="remove"/>
                                        <p:tgtEl>
                                          <p:spTgt spid="4"/>
                                        </p:tgtEl>
                                        <p:attrNameLst>
                                          <p:attrName>fill.type</p:attrName>
                                        </p:attrNameLst>
                                      </p:cBhvr>
                                      <p:to>
                                        <p:strVal val="solid"/>
                                      </p:to>
                                    </p:set>
                                    <p:set>
                                      <p:cBhvr>
                                        <p:cTn id="9" dur="50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838200" y="877455"/>
            <a:ext cx="10515600" cy="5107709"/>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buNone/>
            </a:pPr>
            <a:r>
              <a:rPr lang="it-IT" b="1" dirty="0" smtClean="0"/>
              <a:t>Computo metrico estimativo</a:t>
            </a:r>
          </a:p>
          <a:p>
            <a:pPr marL="0" indent="0" algn="ctr">
              <a:buNone/>
            </a:pPr>
            <a:endParaRPr lang="it-IT" b="1" dirty="0" smtClean="0"/>
          </a:p>
          <a:p>
            <a:pPr algn="just"/>
            <a:r>
              <a:rPr lang="it-IT" sz="2600" dirty="0" smtClean="0"/>
              <a:t>I costi giustificati da computo metrico estimativo, redatto da un professionista abilitato (tipicamente lavori per investimenti fissi), </a:t>
            </a:r>
            <a:r>
              <a:rPr lang="it-IT" sz="2600" dirty="0" smtClean="0">
                <a:solidFill>
                  <a:srgbClr val="FF0000"/>
                </a:solidFill>
              </a:rPr>
              <a:t>DEVONO contenere il </a:t>
            </a:r>
            <a:r>
              <a:rPr lang="it-IT" sz="2600" u="sng" dirty="0" smtClean="0">
                <a:solidFill>
                  <a:srgbClr val="FF0000"/>
                </a:solidFill>
              </a:rPr>
              <a:t>riferimento puntuale all’origine dei costi unitari utilizzati</a:t>
            </a:r>
            <a:r>
              <a:rPr lang="it-IT" sz="2600" dirty="0" smtClean="0"/>
              <a:t> (es. </a:t>
            </a:r>
            <a:r>
              <a:rPr lang="it-IT" sz="2600" u="sng" dirty="0" smtClean="0"/>
              <a:t>prezziario regionale</a:t>
            </a:r>
            <a:r>
              <a:rPr lang="it-IT" sz="2600" dirty="0" smtClean="0"/>
              <a:t>)</a:t>
            </a:r>
          </a:p>
          <a:p>
            <a:pPr algn="just"/>
            <a:r>
              <a:rPr lang="it-IT" dirty="0" smtClean="0"/>
              <a:t>Il computo metrico estimativo DEVE essere datato, timbrato e sottoscritto dal professionista</a:t>
            </a:r>
          </a:p>
          <a:p>
            <a:pPr algn="just"/>
            <a:r>
              <a:rPr lang="it-IT" dirty="0" smtClean="0"/>
              <a:t>Le grandezze riportate nel CME devono essere coerenti con gli altri documenti progettuali (planimetrie, relazione esplicativa, </a:t>
            </a:r>
            <a:r>
              <a:rPr lang="it-IT" dirty="0" err="1" smtClean="0"/>
              <a:t>ecc</a:t>
            </a:r>
            <a:r>
              <a:rPr lang="it-IT" dirty="0" smtClean="0"/>
              <a:t>)</a:t>
            </a:r>
          </a:p>
          <a:p>
            <a:endParaRPr lang="it-IT" dirty="0" smtClean="0"/>
          </a:p>
          <a:p>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2437687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lnSpcReduction="10000"/>
          </a:bodyPr>
          <a:lstStyle/>
          <a:p>
            <a:pPr marL="0" indent="0" algn="ctr">
              <a:buNone/>
            </a:pPr>
            <a:r>
              <a:rPr lang="it-IT" b="1" dirty="0" smtClean="0"/>
              <a:t>Previsione dei costi - Congruità della spesa</a:t>
            </a:r>
          </a:p>
          <a:p>
            <a:pPr marL="0" indent="0" algn="ctr">
              <a:buNone/>
            </a:pPr>
            <a:r>
              <a:rPr lang="it-IT" b="1" dirty="0" smtClean="0"/>
              <a:t>Confronto tra preventivi</a:t>
            </a:r>
          </a:p>
          <a:p>
            <a:pPr marL="0" indent="0" algn="ctr">
              <a:buNone/>
            </a:pPr>
            <a:r>
              <a:rPr lang="it-IT" sz="2000" dirty="0" smtClean="0"/>
              <a:t>(macchine e attrezzature, consulenza professionisti, perizie, </a:t>
            </a:r>
            <a:r>
              <a:rPr lang="it-IT" sz="2000" dirty="0" err="1" smtClean="0"/>
              <a:t>servizi,ecc</a:t>
            </a:r>
            <a:r>
              <a:rPr lang="it-IT" sz="2000" dirty="0" smtClean="0"/>
              <a:t>.)</a:t>
            </a:r>
          </a:p>
          <a:p>
            <a:pPr algn="just"/>
            <a:r>
              <a:rPr lang="it-IT" sz="2600" dirty="0" smtClean="0"/>
              <a:t>Corretta e completa compilazione della </a:t>
            </a:r>
            <a:r>
              <a:rPr lang="it-IT" sz="2600" b="1" dirty="0" smtClean="0"/>
              <a:t>Dichiarazione di congruità dei costi</a:t>
            </a:r>
            <a:r>
              <a:rPr lang="it-IT" sz="2600" dirty="0" smtClean="0"/>
              <a:t>. </a:t>
            </a:r>
            <a:r>
              <a:rPr lang="it-IT" sz="2600" b="1" dirty="0" smtClean="0"/>
              <a:t>Firma e fotocopia del documento di identità</a:t>
            </a:r>
          </a:p>
          <a:p>
            <a:pPr algn="just"/>
            <a:r>
              <a:rPr lang="it-IT" sz="2600" dirty="0" smtClean="0"/>
              <a:t>Almeno 3 preventivi </a:t>
            </a:r>
            <a:r>
              <a:rPr lang="it-IT" sz="2600" b="1" u="sng" dirty="0" smtClean="0"/>
              <a:t>CONFRONTABILI</a:t>
            </a:r>
            <a:r>
              <a:rPr lang="it-IT" sz="2600" dirty="0" smtClean="0"/>
              <a:t> (predisporre una richiesta dettagliata di preventivo da inviare a tutte le ditte contattate) e </a:t>
            </a:r>
            <a:r>
              <a:rPr lang="it-IT" sz="2600" b="1" u="sng" dirty="0" smtClean="0"/>
              <a:t>INDIPENDENTI</a:t>
            </a:r>
            <a:r>
              <a:rPr lang="it-IT" sz="2600" dirty="0" smtClean="0"/>
              <a:t>, formulati con il </a:t>
            </a:r>
            <a:r>
              <a:rPr lang="it-IT" sz="2600" b="1" dirty="0" smtClean="0"/>
              <a:t>dettaglio per ogni fornitura, non a corpo</a:t>
            </a:r>
          </a:p>
          <a:p>
            <a:pPr algn="just"/>
            <a:r>
              <a:rPr lang="it-IT" sz="2600" dirty="0" smtClean="0"/>
              <a:t>In caso non vengano allegati almeno 3 preventivi per carenza di ditte fornitrici, allegare copia delle </a:t>
            </a:r>
            <a:r>
              <a:rPr lang="it-IT" sz="2600" dirty="0" err="1" smtClean="0"/>
              <a:t>pec</a:t>
            </a:r>
            <a:r>
              <a:rPr lang="it-IT" sz="2600" dirty="0" smtClean="0"/>
              <a:t> di richiesta preventivi inviate a più ditte e risposte di diniego o dichiarazione di mancata risposta</a:t>
            </a:r>
          </a:p>
          <a:p>
            <a:pPr algn="just"/>
            <a:r>
              <a:rPr lang="it-IT" sz="2600" dirty="0" smtClean="0"/>
              <a:t>In caso di unico preventivo per specialità della fornitura, dettagliare con precisione in cosa consiste tale specialità, con una relazione TECNICA adeguata.</a:t>
            </a:r>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25430565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buNone/>
            </a:pPr>
            <a:r>
              <a:rPr lang="it-IT" b="1" dirty="0" smtClean="0"/>
              <a:t>Confronto tra preventivi</a:t>
            </a:r>
          </a:p>
          <a:p>
            <a:pPr algn="just"/>
            <a:r>
              <a:rPr lang="it-IT" sz="2600" dirty="0" smtClean="0">
                <a:solidFill>
                  <a:srgbClr val="FF0000"/>
                </a:solidFill>
              </a:rPr>
              <a:t>ALLEGARE SEMPRE IL QUADRO DI RAFFRONTO TRA PREVENTIVI, CON INDICAZIONE DI QUELLO PRESCELTO</a:t>
            </a:r>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20" y="2644222"/>
            <a:ext cx="11665252" cy="3509403"/>
          </a:xfrm>
          <a:prstGeom prst="rect">
            <a:avLst/>
          </a:prstGeom>
        </p:spPr>
      </p:pic>
    </p:spTree>
    <p:extLst>
      <p:ext uri="{BB962C8B-B14F-4D97-AF65-F5344CB8AC3E}">
        <p14:creationId xmlns:p14="http://schemas.microsoft.com/office/powerpoint/2010/main" val="348868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p:txBody>
          <a:bodyPr>
            <a:normAutofit lnSpcReduction="10000"/>
          </a:bodyPr>
          <a:lstStyle/>
          <a:p>
            <a:pPr marL="114300" indent="0" algn="just">
              <a:buNone/>
            </a:pPr>
            <a:r>
              <a:rPr lang="it-IT" dirty="0" smtClean="0"/>
              <a:t>c</a:t>
            </a:r>
            <a:r>
              <a:rPr lang="it-IT" dirty="0"/>
              <a:t>) essere </a:t>
            </a:r>
            <a:r>
              <a:rPr lang="it-IT" b="1" dirty="0"/>
              <a:t>in regola</a:t>
            </a:r>
            <a:r>
              <a:rPr lang="it-IT" dirty="0"/>
              <a:t>, ai fini del D.U.R.C., </a:t>
            </a:r>
            <a:r>
              <a:rPr lang="it-IT" b="1" dirty="0"/>
              <a:t>con i versamenti di obblighi contributivi, previdenziali ed assicurativi</a:t>
            </a:r>
            <a:r>
              <a:rPr lang="it-IT" dirty="0"/>
              <a:t>; </a:t>
            </a:r>
            <a:endParaRPr lang="it-IT" dirty="0" smtClean="0"/>
          </a:p>
          <a:p>
            <a:pPr marL="114300" indent="0" algn="just">
              <a:buNone/>
            </a:pPr>
            <a:endParaRPr lang="it-IT" dirty="0"/>
          </a:p>
          <a:p>
            <a:pPr marL="114300" indent="0" algn="just">
              <a:buNone/>
            </a:pPr>
            <a:r>
              <a:rPr lang="it-IT" dirty="0" smtClean="0"/>
              <a:t>d</a:t>
            </a:r>
            <a:r>
              <a:rPr lang="it-IT" dirty="0"/>
              <a:t>) essere </a:t>
            </a:r>
            <a:r>
              <a:rPr lang="it-IT" b="1" dirty="0"/>
              <a:t>in regola, ai fini fiscali, nei confronti dell’erario</a:t>
            </a:r>
            <a:r>
              <a:rPr lang="it-IT" dirty="0"/>
              <a:t>, nel senso di </a:t>
            </a:r>
            <a:r>
              <a:rPr lang="it-IT" b="1" dirty="0"/>
              <a:t>non avere </a:t>
            </a:r>
            <a:r>
              <a:rPr lang="it-IT" dirty="0"/>
              <a:t>in atto </a:t>
            </a:r>
            <a:r>
              <a:rPr lang="it-IT" b="1" dirty="0"/>
              <a:t>pendenze</a:t>
            </a:r>
            <a:r>
              <a:rPr lang="it-IT" dirty="0"/>
              <a:t> quanto a imposte, tasse, oneri, tributi e sanzioni </a:t>
            </a:r>
            <a:r>
              <a:rPr lang="it-IT" b="1" dirty="0"/>
              <a:t>relativamente </a:t>
            </a:r>
            <a:r>
              <a:rPr lang="it-IT" b="1" dirty="0" smtClean="0"/>
              <a:t>a violazioni </a:t>
            </a:r>
            <a:r>
              <a:rPr lang="it-IT" b="1" dirty="0"/>
              <a:t>fiscali contestate e definitivamente accertate dalla Agenzia delle Entrate</a:t>
            </a:r>
            <a:r>
              <a:rPr lang="it-IT" dirty="0"/>
              <a:t>; </a:t>
            </a:r>
            <a:endParaRPr lang="it-IT" dirty="0" smtClean="0"/>
          </a:p>
          <a:p>
            <a:pPr marL="114300" indent="0" algn="just">
              <a:buNone/>
            </a:pPr>
            <a:endParaRPr lang="it-IT" dirty="0"/>
          </a:p>
          <a:p>
            <a:pPr marL="114300" indent="0" algn="just">
              <a:buNone/>
            </a:pPr>
            <a:r>
              <a:rPr lang="it-IT" dirty="0" smtClean="0"/>
              <a:t>e</a:t>
            </a:r>
            <a:r>
              <a:rPr lang="it-IT" dirty="0"/>
              <a:t>) </a:t>
            </a:r>
            <a:r>
              <a:rPr lang="it-IT" b="1" dirty="0"/>
              <a:t>non avere </a:t>
            </a:r>
            <a:r>
              <a:rPr lang="it-IT" dirty="0"/>
              <a:t>in corso </a:t>
            </a:r>
            <a:r>
              <a:rPr lang="it-IT" b="1" dirty="0"/>
              <a:t>procedure concorsuali e/o fallimentari </a:t>
            </a:r>
            <a:r>
              <a:rPr lang="it-IT" dirty="0"/>
              <a:t>previste dal R.D. n. 267/1942</a:t>
            </a:r>
          </a:p>
          <a:p>
            <a:endParaRPr lang="it-IT" dirty="0"/>
          </a:p>
        </p:txBody>
      </p:sp>
    </p:spTree>
    <p:extLst>
      <p:ext uri="{BB962C8B-B14F-4D97-AF65-F5344CB8AC3E}">
        <p14:creationId xmlns:p14="http://schemas.microsoft.com/office/powerpoint/2010/main" val="23783747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buNone/>
            </a:pPr>
            <a:r>
              <a:rPr lang="it-IT" b="1" dirty="0" smtClean="0"/>
              <a:t>Confronto tra preventivi</a:t>
            </a:r>
          </a:p>
          <a:p>
            <a:pPr marL="0" indent="0" algn="just">
              <a:buNone/>
            </a:pPr>
            <a:r>
              <a:rPr lang="it-IT" sz="2600" dirty="0" smtClean="0"/>
              <a:t>Nel caso </a:t>
            </a:r>
            <a:r>
              <a:rPr lang="it-IT" sz="2600" b="1" dirty="0" smtClean="0"/>
              <a:t>NON</a:t>
            </a:r>
            <a:r>
              <a:rPr lang="it-IT" sz="2600" dirty="0" smtClean="0"/>
              <a:t> venga scelto il preventivo con il prezzo più basso, dovrà essere allegata una relazione adeguata con la </a:t>
            </a:r>
            <a:r>
              <a:rPr lang="it-IT" sz="2600" u="sng" dirty="0" smtClean="0"/>
              <a:t>motivazione della scelta</a:t>
            </a:r>
            <a:r>
              <a:rPr lang="it-IT" sz="2600" dirty="0" smtClean="0"/>
              <a:t>, fermo restando che </a:t>
            </a:r>
            <a:r>
              <a:rPr lang="it-IT" sz="2600" u="sng" dirty="0" smtClean="0"/>
              <a:t>verrà ammesso l’importo corrispondente al preventivo più basso</a:t>
            </a:r>
          </a:p>
          <a:p>
            <a:pPr marL="0" indent="0" algn="ctr">
              <a:buNone/>
            </a:pPr>
            <a:r>
              <a:rPr lang="it-IT" sz="2600" u="sng" dirty="0" smtClean="0">
                <a:solidFill>
                  <a:srgbClr val="FF0000"/>
                </a:solidFill>
              </a:rPr>
              <a:t>ATTENZIONE!</a:t>
            </a:r>
          </a:p>
          <a:p>
            <a:pPr marL="0" indent="0" algn="just">
              <a:buNone/>
            </a:pPr>
            <a:r>
              <a:rPr lang="it-IT" sz="2600" dirty="0" smtClean="0">
                <a:solidFill>
                  <a:srgbClr val="FF0000"/>
                </a:solidFill>
              </a:rPr>
              <a:t>1 - </a:t>
            </a:r>
            <a:r>
              <a:rPr lang="it-IT" sz="2600" u="sng" dirty="0" smtClean="0">
                <a:solidFill>
                  <a:srgbClr val="FF0000"/>
                </a:solidFill>
              </a:rPr>
              <a:t>Vanno presentati preventivi di confronto anche per le spese già sostenute (anche se in date diverse)</a:t>
            </a:r>
          </a:p>
          <a:p>
            <a:pPr marL="0" indent="0" algn="just">
              <a:buNone/>
            </a:pPr>
            <a:r>
              <a:rPr lang="it-IT" sz="2600" dirty="0" smtClean="0">
                <a:solidFill>
                  <a:srgbClr val="FF0000"/>
                </a:solidFill>
              </a:rPr>
              <a:t>2- </a:t>
            </a:r>
            <a:r>
              <a:rPr lang="it-IT" sz="2600" u="sng" dirty="0" smtClean="0">
                <a:solidFill>
                  <a:srgbClr val="FF0000"/>
                </a:solidFill>
              </a:rPr>
              <a:t>I preventivi di confronto vanno presentati anche per le spese generali</a:t>
            </a:r>
          </a:p>
          <a:p>
            <a:pPr marL="0" indent="0" algn="just">
              <a:buNone/>
            </a:pPr>
            <a:r>
              <a:rPr lang="it-IT" sz="2600" dirty="0" smtClean="0">
                <a:solidFill>
                  <a:srgbClr val="FF0000"/>
                </a:solidFill>
              </a:rPr>
              <a:t>3 - </a:t>
            </a:r>
            <a:r>
              <a:rPr lang="it-IT" sz="2600" u="sng" dirty="0" smtClean="0">
                <a:solidFill>
                  <a:srgbClr val="FF0000"/>
                </a:solidFill>
              </a:rPr>
              <a:t>Il </a:t>
            </a:r>
            <a:r>
              <a:rPr lang="it-IT" sz="2600" u="sng" dirty="0" err="1" smtClean="0">
                <a:solidFill>
                  <a:srgbClr val="FF0000"/>
                </a:solidFill>
              </a:rPr>
              <a:t>Mipaaf</a:t>
            </a:r>
            <a:r>
              <a:rPr lang="it-IT" sz="2600" u="sng" dirty="0" smtClean="0">
                <a:solidFill>
                  <a:srgbClr val="FF0000"/>
                </a:solidFill>
              </a:rPr>
              <a:t> ha predisposto per gli Organismi Intermedi una apposita </a:t>
            </a:r>
            <a:r>
              <a:rPr lang="it-IT" sz="2600" u="sng" dirty="0" err="1" smtClean="0">
                <a:solidFill>
                  <a:srgbClr val="FF0000"/>
                </a:solidFill>
              </a:rPr>
              <a:t>check</a:t>
            </a:r>
            <a:r>
              <a:rPr lang="it-IT" sz="2600" u="sng" dirty="0" smtClean="0">
                <a:solidFill>
                  <a:srgbClr val="FF0000"/>
                </a:solidFill>
              </a:rPr>
              <a:t> list di verifica per la valutazione dei preventivi</a:t>
            </a:r>
            <a:endParaRPr lang="it-IT" u="sng" dirty="0" smtClean="0">
              <a:solidFill>
                <a:srgbClr val="FF0000"/>
              </a:solidFill>
            </a:endParaRPr>
          </a:p>
          <a:p>
            <a:pPr marL="0" indent="0" algn="just">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3772073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spcBef>
                <a:spcPts val="200"/>
              </a:spcBef>
              <a:buNone/>
            </a:pPr>
            <a:r>
              <a:rPr lang="it-IT" b="1" dirty="0" smtClean="0"/>
              <a:t>Confronto tra preventivi – </a:t>
            </a:r>
            <a:r>
              <a:rPr lang="it-IT" b="1" dirty="0" err="1" smtClean="0"/>
              <a:t>Checklist</a:t>
            </a:r>
            <a:r>
              <a:rPr lang="it-IT" b="1" dirty="0" smtClean="0"/>
              <a:t> di valutazione</a:t>
            </a:r>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328" y="1954140"/>
            <a:ext cx="9661344" cy="3910326"/>
          </a:xfrm>
          <a:prstGeom prst="rect">
            <a:avLst/>
          </a:prstGeom>
        </p:spPr>
      </p:pic>
    </p:spTree>
    <p:extLst>
      <p:ext uri="{BB962C8B-B14F-4D97-AF65-F5344CB8AC3E}">
        <p14:creationId xmlns:p14="http://schemas.microsoft.com/office/powerpoint/2010/main" val="36560871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spcBef>
                <a:spcPts val="200"/>
              </a:spcBef>
              <a:buNone/>
            </a:pPr>
            <a:r>
              <a:rPr lang="it-IT" b="1" dirty="0" smtClean="0"/>
              <a:t>Confronto tra preventivi – </a:t>
            </a:r>
            <a:r>
              <a:rPr lang="it-IT" b="1" dirty="0" err="1" smtClean="0"/>
              <a:t>Checklist</a:t>
            </a:r>
            <a:r>
              <a:rPr lang="it-IT" b="1" dirty="0" smtClean="0"/>
              <a:t> di valutazione</a:t>
            </a:r>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grpSp>
        <p:nvGrpSpPr>
          <p:cNvPr id="4" name="Gruppo 3"/>
          <p:cNvGrpSpPr/>
          <p:nvPr/>
        </p:nvGrpSpPr>
        <p:grpSpPr>
          <a:xfrm>
            <a:off x="338412" y="2453054"/>
            <a:ext cx="11715481" cy="2522146"/>
            <a:chOff x="338412" y="2453054"/>
            <a:chExt cx="11715481" cy="2522146"/>
          </a:xfrm>
        </p:grpSpPr>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412" y="2453054"/>
              <a:ext cx="3440789" cy="1263696"/>
            </a:xfrm>
            <a:prstGeom prst="rect">
              <a:avLst/>
            </a:prstGeom>
          </p:spPr>
        </p:pic>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412" y="3817530"/>
              <a:ext cx="3316656" cy="1157670"/>
            </a:xfrm>
            <a:prstGeom prst="rect">
              <a:avLst/>
            </a:prstGeom>
          </p:spPr>
        </p:pic>
        <p:pic>
          <p:nvPicPr>
            <p:cNvPr id="12" name="Immagin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7565" y="2708031"/>
              <a:ext cx="3132645" cy="2267169"/>
            </a:xfrm>
            <a:prstGeom prst="rect">
              <a:avLst/>
            </a:prstGeom>
          </p:spPr>
        </p:pic>
        <p:pic>
          <p:nvPicPr>
            <p:cNvPr id="13" name="Immagin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6384" y="3084902"/>
              <a:ext cx="4317509" cy="1830624"/>
            </a:xfrm>
            <a:prstGeom prst="rect">
              <a:avLst/>
            </a:prstGeom>
          </p:spPr>
        </p:pic>
        <p:sp>
          <p:nvSpPr>
            <p:cNvPr id="14" name="Freccia a destra 13"/>
            <p:cNvSpPr/>
            <p:nvPr/>
          </p:nvSpPr>
          <p:spPr>
            <a:xfrm>
              <a:off x="7069016" y="3754315"/>
              <a:ext cx="527538" cy="3364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2666085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951345"/>
          </a:xfrm>
          <a:solidFill>
            <a:schemeClr val="bg1">
              <a:alpha val="0"/>
            </a:schemeClr>
          </a:solidFill>
        </p:spPr>
        <p:txBody>
          <a:bodyPr>
            <a:normAutofit/>
          </a:bodyPr>
          <a:lstStyle/>
          <a:p>
            <a:pPr marL="0" indent="0" algn="ctr">
              <a:buNone/>
            </a:pPr>
            <a:r>
              <a:rPr lang="it-IT" b="1" dirty="0" smtClean="0"/>
              <a:t>Previsione dei costi - Congruità della spesa</a:t>
            </a:r>
          </a:p>
          <a:p>
            <a:pPr marL="0" indent="0" algn="ctr">
              <a:spcBef>
                <a:spcPts val="200"/>
              </a:spcBef>
              <a:buNone/>
            </a:pPr>
            <a:r>
              <a:rPr lang="it-IT" b="1" dirty="0" smtClean="0"/>
              <a:t>Confronto tra preventivi – </a:t>
            </a:r>
            <a:r>
              <a:rPr lang="it-IT" b="1" dirty="0" err="1" smtClean="0"/>
              <a:t>Checklist</a:t>
            </a:r>
            <a:r>
              <a:rPr lang="it-IT" b="1" dirty="0" smtClean="0"/>
              <a:t> di valutazione</a:t>
            </a:r>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188" y="1703108"/>
            <a:ext cx="5257445" cy="2491420"/>
          </a:xfrm>
          <a:prstGeom prst="rect">
            <a:avLst/>
          </a:prstGeom>
        </p:spPr>
      </p:pic>
      <p:pic>
        <p:nvPicPr>
          <p:cNvPr id="16" name="Immagin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189" y="4216457"/>
            <a:ext cx="5257444" cy="2010934"/>
          </a:xfrm>
          <a:prstGeom prst="rect">
            <a:avLst/>
          </a:prstGeom>
        </p:spPr>
      </p:pic>
      <p:pic>
        <p:nvPicPr>
          <p:cNvPr id="17" name="Immagin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0120" y="1900949"/>
            <a:ext cx="5257445" cy="4033858"/>
          </a:xfrm>
          <a:prstGeom prst="rect">
            <a:avLst/>
          </a:prstGeom>
        </p:spPr>
      </p:pic>
      <p:sp>
        <p:nvSpPr>
          <p:cNvPr id="18" name="Freccia a destra 17"/>
          <p:cNvSpPr/>
          <p:nvPr/>
        </p:nvSpPr>
        <p:spPr>
          <a:xfrm>
            <a:off x="5820512" y="3446585"/>
            <a:ext cx="779608" cy="18024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05367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Documentazione dimostrativa del possesso di requisiti che comportano l’attribuzione di punteggi</a:t>
            </a:r>
          </a:p>
          <a:p>
            <a:pPr marL="0" indent="0" algn="just">
              <a:buNone/>
            </a:pPr>
            <a:r>
              <a:rPr lang="it-IT" sz="2600" dirty="0" smtClean="0"/>
              <a:t>Qualora in sede di autovalutazione dei criteri di selezione applicabili (nella domanda) siano stati valorizzati requisiti che danno titolo a punteggio aggiuntivo, va necessariamente allegata documentazione dimostrativa del possesso dei medesimi. Ad esempio:</a:t>
            </a:r>
          </a:p>
          <a:p>
            <a:pPr algn="just"/>
            <a:endParaRPr lang="it-IT" sz="2600" dirty="0" smtClean="0"/>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grpSp>
        <p:nvGrpSpPr>
          <p:cNvPr id="12" name="Gruppo 11"/>
          <p:cNvGrpSpPr/>
          <p:nvPr/>
        </p:nvGrpSpPr>
        <p:grpSpPr>
          <a:xfrm>
            <a:off x="1237670" y="3435932"/>
            <a:ext cx="9790546" cy="923330"/>
            <a:chOff x="1219198" y="3408224"/>
            <a:chExt cx="9790546" cy="923330"/>
          </a:xfrm>
        </p:grpSpPr>
        <p:sp>
          <p:nvSpPr>
            <p:cNvPr id="4" name="CasellaDiTesto 3"/>
            <p:cNvSpPr txBox="1"/>
            <p:nvPr/>
          </p:nvSpPr>
          <p:spPr>
            <a:xfrm>
              <a:off x="7176653" y="3625335"/>
              <a:ext cx="3833091" cy="461665"/>
            </a:xfrm>
            <a:prstGeom prst="rect">
              <a:avLst/>
            </a:prstGeom>
            <a:noFill/>
            <a:ln w="12700">
              <a:noFill/>
            </a:ln>
          </p:spPr>
          <p:txBody>
            <a:bodyPr wrap="square" rtlCol="0">
              <a:spAutoFit/>
            </a:bodyPr>
            <a:lstStyle/>
            <a:p>
              <a:r>
                <a:rPr lang="it-IT" sz="2400" b="1" dirty="0" smtClean="0">
                  <a:solidFill>
                    <a:srgbClr val="FF0000"/>
                  </a:solidFill>
                </a:rPr>
                <a:t>Allegare certificati </a:t>
              </a:r>
              <a:r>
                <a:rPr lang="it-IT" sz="2400" b="1" u="sng" dirty="0" smtClean="0">
                  <a:solidFill>
                    <a:srgbClr val="FF0000"/>
                  </a:solidFill>
                </a:rPr>
                <a:t>VIGENTI</a:t>
              </a:r>
              <a:endParaRPr lang="it-IT" sz="2400" b="1" u="sng" dirty="0">
                <a:solidFill>
                  <a:srgbClr val="FF0000"/>
                </a:solidFill>
              </a:endParaRPr>
            </a:p>
          </p:txBody>
        </p:sp>
        <p:sp>
          <p:nvSpPr>
            <p:cNvPr id="5" name="Freccia a destra 4"/>
            <p:cNvSpPr/>
            <p:nvPr/>
          </p:nvSpPr>
          <p:spPr>
            <a:xfrm>
              <a:off x="4239481" y="3749964"/>
              <a:ext cx="2780146" cy="1939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219198" y="3408224"/>
              <a:ext cx="2840174" cy="923330"/>
            </a:xfrm>
            <a:prstGeom prst="rect">
              <a:avLst/>
            </a:prstGeom>
            <a:noFill/>
            <a:ln w="12700">
              <a:solidFill>
                <a:srgbClr val="FF0000"/>
              </a:solidFill>
            </a:ln>
          </p:spPr>
          <p:txBody>
            <a:bodyPr wrap="square" rtlCol="0">
              <a:spAutoFit/>
            </a:bodyPr>
            <a:lstStyle/>
            <a:p>
              <a:r>
                <a:rPr lang="it-IT" b="1" dirty="0" smtClean="0"/>
                <a:t>Il richiedente è in possesso di certificazione di prodotto o di processo</a:t>
              </a:r>
              <a:endParaRPr lang="it-IT" b="1" dirty="0"/>
            </a:p>
          </p:txBody>
        </p:sp>
      </p:grpSp>
      <p:grpSp>
        <p:nvGrpSpPr>
          <p:cNvPr id="18" name="Gruppo 17"/>
          <p:cNvGrpSpPr/>
          <p:nvPr/>
        </p:nvGrpSpPr>
        <p:grpSpPr>
          <a:xfrm>
            <a:off x="1237670" y="4516734"/>
            <a:ext cx="9790546" cy="923330"/>
            <a:chOff x="1237670" y="4516734"/>
            <a:chExt cx="9790546" cy="923330"/>
          </a:xfrm>
        </p:grpSpPr>
        <p:sp>
          <p:nvSpPr>
            <p:cNvPr id="15" name="CasellaDiTesto 14"/>
            <p:cNvSpPr txBox="1"/>
            <p:nvPr/>
          </p:nvSpPr>
          <p:spPr>
            <a:xfrm>
              <a:off x="7195125" y="4521411"/>
              <a:ext cx="3833091" cy="830997"/>
            </a:xfrm>
            <a:prstGeom prst="rect">
              <a:avLst/>
            </a:prstGeom>
            <a:noFill/>
            <a:ln w="12700">
              <a:noFill/>
            </a:ln>
          </p:spPr>
          <p:txBody>
            <a:bodyPr wrap="square" rtlCol="0">
              <a:spAutoFit/>
            </a:bodyPr>
            <a:lstStyle/>
            <a:p>
              <a:r>
                <a:rPr lang="it-IT" sz="2400" b="1" dirty="0" smtClean="0">
                  <a:solidFill>
                    <a:srgbClr val="FF0000"/>
                  </a:solidFill>
                </a:rPr>
                <a:t>Allegare DICHIARAZIONE SOSTITUTIVA</a:t>
              </a:r>
              <a:endParaRPr lang="it-IT" sz="2400" b="1" u="sng" dirty="0">
                <a:solidFill>
                  <a:srgbClr val="FF0000"/>
                </a:solidFill>
              </a:endParaRPr>
            </a:p>
          </p:txBody>
        </p:sp>
        <p:sp>
          <p:nvSpPr>
            <p:cNvPr id="16" name="Freccia a destra 15"/>
            <p:cNvSpPr/>
            <p:nvPr/>
          </p:nvSpPr>
          <p:spPr>
            <a:xfrm>
              <a:off x="4257953" y="4858474"/>
              <a:ext cx="2780146" cy="1939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1237670" y="4516734"/>
              <a:ext cx="2840174" cy="923330"/>
            </a:xfrm>
            <a:prstGeom prst="rect">
              <a:avLst/>
            </a:prstGeom>
            <a:noFill/>
            <a:ln w="12700">
              <a:solidFill>
                <a:srgbClr val="FF0000"/>
              </a:solidFill>
            </a:ln>
          </p:spPr>
          <p:txBody>
            <a:bodyPr wrap="square" rtlCol="0">
              <a:spAutoFit/>
            </a:bodyPr>
            <a:lstStyle/>
            <a:p>
              <a:r>
                <a:rPr lang="it-IT" b="1" dirty="0" smtClean="0"/>
                <a:t>Il richiedente si avvale della collaborazione di coadiuvanti</a:t>
              </a:r>
              <a:endParaRPr lang="it-IT" b="1" dirty="0"/>
            </a:p>
          </p:txBody>
        </p:sp>
      </p:grpSp>
    </p:spTree>
    <p:extLst>
      <p:ext uri="{BB962C8B-B14F-4D97-AF65-F5344CB8AC3E}">
        <p14:creationId xmlns:p14="http://schemas.microsoft.com/office/powerpoint/2010/main" val="17339314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Atti di assenso necessari per l’attuazione degli interventi</a:t>
            </a:r>
          </a:p>
          <a:p>
            <a:pPr marL="0" indent="0" algn="ctr">
              <a:buNone/>
            </a:pPr>
            <a:r>
              <a:rPr lang="it-IT" b="1" dirty="0" smtClean="0"/>
              <a:t>(oppure per l’effettiva fruizione degli interventi realizzati)</a:t>
            </a:r>
          </a:p>
          <a:p>
            <a:pPr algn="just"/>
            <a:r>
              <a:rPr lang="it-IT" sz="2600" dirty="0" smtClean="0"/>
              <a:t>Per alcune misure (2.48, 5.69) è obbligatorio, in caso di investimenti fissi, allegare alla domanda una dichiarazione di un tecnico abilitato</a:t>
            </a:r>
          </a:p>
          <a:p>
            <a:pPr algn="just"/>
            <a:r>
              <a:rPr lang="it-IT" sz="2600" dirty="0" smtClean="0"/>
              <a:t>In generale è necessario allegare alla domanda le copie di tutti gli atti d’assenso preventivo necessari per l’esecuzione degli interventi di progetto (es. permesso di costruire, nulla osta del Ministero per il rilascio di licenza di pesca di V categoria). In alcuni casi sarà possibile inviarle con la dichiarazione di inizio lavori o alla scadenza stabilita nell’atto di concessione del contributo</a:t>
            </a:r>
          </a:p>
          <a:p>
            <a:pPr algn="just"/>
            <a:r>
              <a:rPr lang="it-IT" sz="2600" dirty="0" smtClean="0"/>
              <a:t>(in sede di rendicontazione dovrà essere presentata copia degli eventuali atti necessari per la fruizione del bene. Es. SCIA di agibilità, licenza di pesca di V categoria, autorizzazione all’esercizio di un impianto di distribuzione carburante)</a:t>
            </a:r>
          </a:p>
          <a:p>
            <a:pPr algn="just"/>
            <a:endParaRPr lang="it-IT" sz="2600" dirty="0" smtClean="0"/>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28561829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DOCUMENTAZIONE ALLEGATA</a:t>
            </a:r>
            <a:endParaRPr lang="it-IT" sz="3600" b="1" dirty="0">
              <a:latin typeface="+mn-lt"/>
              <a:ea typeface="+mn-ea"/>
              <a:cs typeface="+mn-cs"/>
            </a:endParaRPr>
          </a:p>
        </p:txBody>
      </p:sp>
      <p:sp>
        <p:nvSpPr>
          <p:cNvPr id="3" name="Segnaposto contenuto 2"/>
          <p:cNvSpPr>
            <a:spLocks noGrp="1"/>
          </p:cNvSpPr>
          <p:nvPr>
            <p:ph idx="1"/>
          </p:nvPr>
        </p:nvSpPr>
        <p:spPr>
          <a:xfrm>
            <a:off x="507999" y="877455"/>
            <a:ext cx="11203709" cy="5107709"/>
          </a:xfrm>
          <a:solidFill>
            <a:schemeClr val="bg1">
              <a:alpha val="0"/>
            </a:schemeClr>
          </a:solidFill>
        </p:spPr>
        <p:txBody>
          <a:bodyPr>
            <a:normAutofit/>
          </a:bodyPr>
          <a:lstStyle/>
          <a:p>
            <a:pPr marL="0" indent="0" algn="ctr">
              <a:buNone/>
            </a:pPr>
            <a:r>
              <a:rPr lang="it-IT" b="1" dirty="0" smtClean="0"/>
              <a:t>Misura 2.48 – Interventi su allevamenti ITTICI esistenti rientranti in ZVN</a:t>
            </a:r>
          </a:p>
          <a:p>
            <a:pPr marL="0" indent="0" algn="just">
              <a:buNone/>
            </a:pPr>
            <a:endParaRPr lang="it-IT" sz="2600" dirty="0" smtClean="0"/>
          </a:p>
          <a:p>
            <a:pPr marL="0" indent="0" algn="just">
              <a:buNone/>
            </a:pPr>
            <a:r>
              <a:rPr lang="it-IT" sz="2600" dirty="0" smtClean="0"/>
              <a:t>Qualora il progetto preveda l’effettuazione di interventi in </a:t>
            </a:r>
            <a:r>
              <a:rPr lang="it-IT" sz="2600" b="1" u="sng" dirty="0" smtClean="0"/>
              <a:t>allevamenti ITTICI</a:t>
            </a:r>
            <a:r>
              <a:rPr lang="it-IT" sz="2600" b="1" dirty="0" smtClean="0"/>
              <a:t> </a:t>
            </a:r>
            <a:r>
              <a:rPr lang="it-IT" sz="2600" dirty="0" smtClean="0"/>
              <a:t>esistenti localizzati </a:t>
            </a:r>
            <a:r>
              <a:rPr lang="it-IT" sz="2600" b="1" dirty="0" smtClean="0"/>
              <a:t>all’interno di </a:t>
            </a:r>
            <a:r>
              <a:rPr lang="it-IT" sz="2600" b="1" u="sng" dirty="0" smtClean="0"/>
              <a:t>Zone Vulnerabili da Nitrati</a:t>
            </a:r>
            <a:r>
              <a:rPr lang="it-IT" sz="2600" b="1" dirty="0" smtClean="0"/>
              <a:t> </a:t>
            </a:r>
            <a:r>
              <a:rPr lang="it-IT" sz="2600" dirty="0" smtClean="0"/>
              <a:t>di origine agricola (ZVN), va necessariamente allegata una </a:t>
            </a:r>
            <a:r>
              <a:rPr lang="it-IT" sz="2600" b="1" u="sng" dirty="0" smtClean="0"/>
              <a:t>relazione tecnica</a:t>
            </a:r>
            <a:r>
              <a:rPr lang="it-IT" sz="2600" dirty="0" smtClean="0"/>
              <a:t>, redatta da un professionista qualificato (il quale dovrà dichiarare la propria competenza), dalla quale risulti che dai medesimi interventi non possa derivare alcun aumento degli apporti di sostanze azotate di origine animale</a:t>
            </a:r>
          </a:p>
          <a:p>
            <a:pPr algn="just"/>
            <a:endParaRPr lang="it-IT" sz="2600" dirty="0" smtClean="0"/>
          </a:p>
          <a:p>
            <a:pPr marL="0" indent="0">
              <a:buNone/>
            </a:pPr>
            <a:endParaRPr lang="it-IT" dirty="0" smtClean="0"/>
          </a:p>
          <a:p>
            <a:endParaRPr lang="it-IT" dirty="0" smtClean="0"/>
          </a:p>
          <a:p>
            <a:endParaRPr lang="it-IT" dirty="0" smtClean="0"/>
          </a:p>
          <a:p>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5520240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INVESTIMENTI IN MACCHINE E ATTREZZATURE</a:t>
            </a:r>
            <a:endParaRPr lang="it-IT" sz="3600" b="1" dirty="0">
              <a:latin typeface="+mn-lt"/>
              <a:ea typeface="+mn-ea"/>
              <a:cs typeface="+mn-cs"/>
            </a:endParaRPr>
          </a:p>
        </p:txBody>
      </p:sp>
      <p:sp>
        <p:nvSpPr>
          <p:cNvPr id="3" name="Segnaposto contenuto 2"/>
          <p:cNvSpPr>
            <a:spLocks noGrp="1"/>
          </p:cNvSpPr>
          <p:nvPr>
            <p:ph idx="1"/>
          </p:nvPr>
        </p:nvSpPr>
        <p:spPr>
          <a:xfrm>
            <a:off x="838200" y="1142134"/>
            <a:ext cx="10515600" cy="4224193"/>
          </a:xfrm>
          <a:solidFill>
            <a:schemeClr val="bg1">
              <a:alpha val="0"/>
            </a:schemeClr>
          </a:solidFill>
        </p:spPr>
        <p:txBody>
          <a:bodyPr>
            <a:normAutofit fontScale="92500" lnSpcReduction="20000"/>
          </a:bodyPr>
          <a:lstStyle/>
          <a:p>
            <a:pPr algn="just"/>
            <a:r>
              <a:rPr lang="it-IT" b="1" u="sng" dirty="0" smtClean="0"/>
              <a:t>No macchine e attrezzature usate</a:t>
            </a:r>
          </a:p>
          <a:p>
            <a:pPr algn="just"/>
            <a:r>
              <a:rPr lang="it-IT" dirty="0" smtClean="0"/>
              <a:t>Attenzione all’</a:t>
            </a:r>
            <a:r>
              <a:rPr lang="it-IT" u="sng" dirty="0" smtClean="0"/>
              <a:t>uso esclusivo</a:t>
            </a:r>
            <a:r>
              <a:rPr lang="it-IT" dirty="0" smtClean="0"/>
              <a:t> (va dimostrato in maniera inoppugnabile qualora il beneficiario svolga anche attività diverse e la macchina/attrezzatura si presti a uso promiscuo, come nel caso di un trattore, di un muletto, di macchinari industriali utilizzabili per la lavorazione di prodotti diversi da quelli ittici)</a:t>
            </a:r>
          </a:p>
          <a:p>
            <a:pPr algn="just"/>
            <a:r>
              <a:rPr lang="it-IT" dirty="0" smtClean="0"/>
              <a:t>Verificare preventivamente che il fabbricante apponga alle sue macchine la targhetta identificativa riportante il numero di matricola con </a:t>
            </a:r>
            <a:r>
              <a:rPr lang="it-IT" b="1" dirty="0" smtClean="0"/>
              <a:t>marcatura CE</a:t>
            </a:r>
          </a:p>
          <a:p>
            <a:pPr algn="just"/>
            <a:r>
              <a:rPr lang="it-IT" dirty="0" smtClean="0"/>
              <a:t>Verificare preventivamente che il fabbricante delle macchine rilasci </a:t>
            </a:r>
            <a:r>
              <a:rPr lang="it-IT" b="1" dirty="0" smtClean="0"/>
              <a:t>dichiarazione di conformità CE</a:t>
            </a:r>
          </a:p>
          <a:p>
            <a:pPr algn="just"/>
            <a:r>
              <a:rPr lang="it-IT" dirty="0" smtClean="0"/>
              <a:t>Concordare con il fornitore che i numeri di matricola saranno riportati nelle fatture e/o nei DDT (solamente come </a:t>
            </a:r>
            <a:r>
              <a:rPr lang="it-IT" dirty="0" err="1" smtClean="0"/>
              <a:t>extrema</a:t>
            </a:r>
            <a:r>
              <a:rPr lang="it-IT" dirty="0" smtClean="0"/>
              <a:t> ratio sarà possibile chiedere una dichiarazione ad hoc del fornitore)</a:t>
            </a: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3432221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fontScale="92500" lnSpcReduction="10000"/>
          </a:bodyPr>
          <a:lstStyle/>
          <a:p>
            <a:pPr marL="0" indent="0" algn="just">
              <a:spcAft>
                <a:spcPts val="1200"/>
              </a:spcAft>
              <a:buNone/>
            </a:pPr>
            <a:r>
              <a:rPr lang="it-IT" dirty="0"/>
              <a:t>Relativamente agli investimenti fissi nella domanda dovrà essere inserita la documentazione prevista </a:t>
            </a:r>
            <a:r>
              <a:rPr lang="it-IT" dirty="0" smtClean="0"/>
              <a:t>al </a:t>
            </a:r>
            <a:r>
              <a:rPr lang="it-IT" b="1" dirty="0" smtClean="0"/>
              <a:t>paragrafo </a:t>
            </a:r>
            <a:r>
              <a:rPr lang="it-IT" b="1" dirty="0"/>
              <a:t>F) dell’allegato A della DGR n. 1943 del 23 dicembre 2019</a:t>
            </a:r>
            <a:r>
              <a:rPr lang="it-IT" dirty="0" smtClean="0"/>
              <a:t>.</a:t>
            </a:r>
          </a:p>
          <a:p>
            <a:pPr marL="514350" indent="-514350" algn="just">
              <a:spcAft>
                <a:spcPts val="1200"/>
              </a:spcAft>
              <a:buAutoNum type="arabicPeriod"/>
            </a:pPr>
            <a:r>
              <a:rPr lang="it-IT" b="1" dirty="0" smtClean="0"/>
              <a:t>Elaborati </a:t>
            </a:r>
            <a:r>
              <a:rPr lang="it-IT" b="1" dirty="0"/>
              <a:t>grafici dell’intervento </a:t>
            </a:r>
            <a:r>
              <a:rPr lang="it-IT" dirty="0"/>
              <a:t>(elaborati grafici dello stato attuale e dello stato di riforma </a:t>
            </a:r>
            <a:r>
              <a:rPr lang="it-IT" dirty="0" smtClean="0"/>
              <a:t>del progetto </a:t>
            </a:r>
            <a:r>
              <a:rPr lang="it-IT" dirty="0"/>
              <a:t>previsto) facendo attenzione ad evidenziare le zone oggetto degli interventi </a:t>
            </a:r>
            <a:r>
              <a:rPr lang="it-IT" dirty="0" smtClean="0"/>
              <a:t>di ristrutturazione;</a:t>
            </a:r>
          </a:p>
          <a:p>
            <a:pPr marL="514350" indent="-514350" algn="just">
              <a:spcAft>
                <a:spcPts val="1200"/>
              </a:spcAft>
              <a:buAutoNum type="arabicPeriod"/>
            </a:pPr>
            <a:r>
              <a:rPr lang="it-IT" b="1" dirty="0"/>
              <a:t>Computo metrico estimativo delle opere </a:t>
            </a:r>
            <a:r>
              <a:rPr lang="it-IT" dirty="0"/>
              <a:t>distinte per categoria (pavimentazioni, sottofondi, soffittature, intonaci, dipinture, impianti elettrici, </a:t>
            </a:r>
            <a:r>
              <a:rPr lang="it-IT" dirty="0" err="1" smtClean="0"/>
              <a:t>ecc</a:t>
            </a:r>
            <a:r>
              <a:rPr lang="it-IT" dirty="0"/>
              <a:t>…) e specificando in maniera dettagliata le zone/aree ove </a:t>
            </a:r>
            <a:r>
              <a:rPr lang="it-IT" dirty="0" smtClean="0"/>
              <a:t>verranno realizzate </a:t>
            </a:r>
            <a:r>
              <a:rPr lang="it-IT" dirty="0"/>
              <a:t>le opere. Esempio </a:t>
            </a:r>
            <a:r>
              <a:rPr lang="it-IT" b="1" dirty="0"/>
              <a:t>A)</a:t>
            </a:r>
            <a:r>
              <a:rPr lang="it-IT" dirty="0"/>
              <a:t> AREA PER IL CONFEZIONAMENTO DEL PRODOTTO. Elencare i lavori da eseguire suddivisi per </a:t>
            </a:r>
            <a:r>
              <a:rPr lang="it-IT" dirty="0" smtClean="0"/>
              <a:t>categorie </a:t>
            </a:r>
            <a:r>
              <a:rPr lang="it-IT" b="1" dirty="0"/>
              <a:t>B) </a:t>
            </a:r>
            <a:r>
              <a:rPr lang="it-IT" dirty="0"/>
              <a:t>SPOGLIATOI PER IL PERSONALE Elencare i lavori da eseguire suddivisi per categorie. </a:t>
            </a: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4677713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fontScale="92500" lnSpcReduction="10000"/>
          </a:bodyPr>
          <a:lstStyle/>
          <a:p>
            <a:pPr marL="0" indent="0" algn="just">
              <a:spcAft>
                <a:spcPts val="1200"/>
              </a:spcAft>
              <a:buNone/>
            </a:pPr>
            <a:r>
              <a:rPr lang="it-IT" b="1" dirty="0"/>
              <a:t>3</a:t>
            </a:r>
            <a:r>
              <a:rPr lang="it-IT" dirty="0"/>
              <a:t>. I </a:t>
            </a:r>
            <a:r>
              <a:rPr lang="it-IT" b="1" dirty="0"/>
              <a:t>prezzi indicati nel computo metrico estimativo </a:t>
            </a:r>
            <a:r>
              <a:rPr lang="it-IT" dirty="0"/>
              <a:t>dovranno essere riferiti al Prezziario Regionale </a:t>
            </a:r>
            <a:r>
              <a:rPr lang="it-IT" dirty="0" smtClean="0"/>
              <a:t>(si ricorda che con </a:t>
            </a:r>
            <a:r>
              <a:rPr lang="it-IT" dirty="0"/>
              <a:t>DGR n. 712 del 28/5/2019 la Giunta regionale ha approvato l'aggiornamento del Prezzario regionale per gli anni </a:t>
            </a:r>
            <a:r>
              <a:rPr lang="it-IT" dirty="0" smtClean="0"/>
              <a:t>2015-2018). Sarebbe utile che nel computo fosse riportato anche il codice di riferimento unitario del prezzo ricavato dal prezziario regionale. </a:t>
            </a:r>
            <a:r>
              <a:rPr lang="it-IT" dirty="0"/>
              <a:t>Il Computo metrico dovrà essere firmato da un tecnico abilitato (dovrebbe essere il progettista) con apposizione del timbro dello stesso.</a:t>
            </a:r>
          </a:p>
          <a:p>
            <a:pPr marL="0" indent="0" algn="just">
              <a:spcAft>
                <a:spcPts val="1200"/>
              </a:spcAft>
              <a:buNone/>
            </a:pPr>
            <a:r>
              <a:rPr lang="it-IT" b="1" dirty="0"/>
              <a:t>4</a:t>
            </a:r>
            <a:r>
              <a:rPr lang="it-IT" dirty="0"/>
              <a:t>.Il </a:t>
            </a:r>
            <a:r>
              <a:rPr lang="it-IT" b="1" dirty="0"/>
              <a:t>computo metrico </a:t>
            </a:r>
            <a:r>
              <a:rPr lang="it-IT" dirty="0"/>
              <a:t>dovrà essere più preciso possibile, soprattutto </a:t>
            </a:r>
            <a:r>
              <a:rPr lang="it-IT" dirty="0" smtClean="0"/>
              <a:t>nella valutazione delle </a:t>
            </a:r>
            <a:r>
              <a:rPr lang="it-IT" dirty="0"/>
              <a:t>quantità previste per le </a:t>
            </a:r>
            <a:r>
              <a:rPr lang="it-IT" dirty="0" smtClean="0"/>
              <a:t>opere. Ciò risulta essere di fondamentale importanza in quanto nella fase di conclusione del progetto quando dovrà </a:t>
            </a:r>
            <a:r>
              <a:rPr lang="it-IT" dirty="0"/>
              <a:t>essere redatto il </a:t>
            </a:r>
            <a:r>
              <a:rPr lang="it-IT" dirty="0" smtClean="0"/>
              <a:t>consuntivo, </a:t>
            </a:r>
            <a:r>
              <a:rPr lang="it-IT" dirty="0"/>
              <a:t>le quantità </a:t>
            </a:r>
            <a:r>
              <a:rPr lang="it-IT" dirty="0" smtClean="0"/>
              <a:t>delle opere realizzate (salvo non ci siano problematiche estremamente particolari) dovrebbero </a:t>
            </a:r>
            <a:r>
              <a:rPr lang="it-IT" dirty="0"/>
              <a:t>coincidere quasi del tutto con quelle previste in sede di </a:t>
            </a:r>
            <a:r>
              <a:rPr lang="it-IT" dirty="0" smtClean="0"/>
              <a:t>domanda;</a:t>
            </a:r>
            <a:endParaRPr lang="it-IT" dirty="0"/>
          </a:p>
          <a:p>
            <a:pPr marL="0" indent="0" algn="just">
              <a:spcAft>
                <a:spcPts val="1200"/>
              </a:spcAf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585559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chemeClr val="dk1"/>
                </a:solidFill>
                <a:latin typeface="Calibri"/>
                <a:ea typeface="Calibri"/>
                <a:cs typeface="Calibri"/>
              </a:rPr>
              <a:t>REQUISITI GENERALI DI AMMISSIBILITA’</a:t>
            </a:r>
          </a:p>
        </p:txBody>
      </p:sp>
      <p:sp>
        <p:nvSpPr>
          <p:cNvPr id="3" name="Segnaposto testo 2"/>
          <p:cNvSpPr>
            <a:spLocks noGrp="1"/>
          </p:cNvSpPr>
          <p:nvPr>
            <p:ph type="body" idx="1"/>
          </p:nvPr>
        </p:nvSpPr>
        <p:spPr>
          <a:xfrm>
            <a:off x="525318" y="1690688"/>
            <a:ext cx="11141364" cy="4351338"/>
          </a:xfrm>
        </p:spPr>
        <p:txBody>
          <a:bodyPr/>
          <a:lstStyle/>
          <a:p>
            <a:pPr marL="114300" indent="0" algn="ctr">
              <a:buNone/>
            </a:pPr>
            <a:r>
              <a:rPr lang="it-IT" b="1" dirty="0" smtClean="0"/>
              <a:t>SE NON SUSSISTE ANCHE UNO SOLTANTO DEI REQUISITI SOPRA INDICATI </a:t>
            </a:r>
          </a:p>
          <a:p>
            <a:pPr marL="114300" indent="0" algn="ctr">
              <a:buNone/>
            </a:pPr>
            <a:endParaRPr lang="it-IT" b="1" dirty="0" smtClean="0"/>
          </a:p>
          <a:p>
            <a:r>
              <a:rPr lang="it-IT" i="1" dirty="0" smtClean="0"/>
              <a:t>A) LA DOMANDA NON VIENE AMMESSA</a:t>
            </a:r>
          </a:p>
          <a:p>
            <a:pPr marL="114300" indent="0">
              <a:buNone/>
            </a:pPr>
            <a:r>
              <a:rPr lang="it-IT" dirty="0" smtClean="0"/>
              <a:t>                                              </a:t>
            </a:r>
            <a:r>
              <a:rPr lang="it-IT" dirty="0" smtClean="0">
                <a:solidFill>
                  <a:schemeClr val="accent1">
                    <a:lumMod val="75000"/>
                  </a:schemeClr>
                </a:solidFill>
              </a:rPr>
              <a:t>ovvero</a:t>
            </a:r>
            <a:endParaRPr lang="it-IT" dirty="0">
              <a:solidFill>
                <a:schemeClr val="accent1">
                  <a:lumMod val="75000"/>
                </a:schemeClr>
              </a:solidFill>
            </a:endParaRPr>
          </a:p>
          <a:p>
            <a:r>
              <a:rPr lang="it-IT" i="1" dirty="0" smtClean="0"/>
              <a:t>B) SE GIA’ CONCESSO IL CONTRIBUTO, QUESTO VIENE REVOCATO</a:t>
            </a:r>
          </a:p>
          <a:p>
            <a:pPr marL="3657600" lvl="8" indent="0">
              <a:buNone/>
            </a:pPr>
            <a:r>
              <a:rPr lang="it-IT" sz="2800" dirty="0" smtClean="0">
                <a:solidFill>
                  <a:schemeClr val="accent1">
                    <a:lumMod val="75000"/>
                  </a:schemeClr>
                </a:solidFill>
              </a:rPr>
              <a:t>   ovvero</a:t>
            </a:r>
            <a:endParaRPr lang="it-IT" sz="2800" dirty="0">
              <a:solidFill>
                <a:schemeClr val="accent1">
                  <a:lumMod val="75000"/>
                </a:schemeClr>
              </a:solidFill>
            </a:endParaRPr>
          </a:p>
          <a:p>
            <a:pPr marL="3657600" lvl="8" indent="0">
              <a:buNone/>
            </a:pPr>
            <a:endParaRPr lang="it-IT" i="1" dirty="0" smtClean="0"/>
          </a:p>
          <a:p>
            <a:r>
              <a:rPr lang="it-IT" i="1" dirty="0" smtClean="0"/>
              <a:t>C)IN FASE DI SAL/SALDO, NON SI PROCEDE AL PAGAMENTO</a:t>
            </a:r>
            <a:endParaRPr lang="it-IT" i="1" dirty="0"/>
          </a:p>
        </p:txBody>
      </p:sp>
    </p:spTree>
    <p:extLst>
      <p:ext uri="{BB962C8B-B14F-4D97-AF65-F5344CB8AC3E}">
        <p14:creationId xmlns:p14="http://schemas.microsoft.com/office/powerpoint/2010/main" val="31042915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fontScale="62500" lnSpcReduction="20000"/>
          </a:bodyPr>
          <a:lstStyle/>
          <a:p>
            <a:pPr marL="0" indent="0" algn="just">
              <a:spcAft>
                <a:spcPts val="1200"/>
              </a:spcAft>
              <a:buNone/>
            </a:pPr>
            <a:endParaRPr lang="it-IT" dirty="0" smtClean="0"/>
          </a:p>
          <a:p>
            <a:pPr marL="0" indent="0" algn="just">
              <a:spcAft>
                <a:spcPts val="1200"/>
              </a:spcAft>
              <a:buNone/>
            </a:pPr>
            <a:r>
              <a:rPr lang="it-IT" b="1" dirty="0" smtClean="0"/>
              <a:t>5</a:t>
            </a:r>
            <a:r>
              <a:rPr lang="it-IT" dirty="0" smtClean="0"/>
              <a:t>. </a:t>
            </a:r>
            <a:r>
              <a:rPr lang="it-IT" b="1" dirty="0" smtClean="0"/>
              <a:t>Relazione </a:t>
            </a:r>
            <a:r>
              <a:rPr lang="it-IT" b="1" dirty="0"/>
              <a:t>tecnica a firma del tecnico</a:t>
            </a:r>
            <a:r>
              <a:rPr lang="it-IT" dirty="0"/>
              <a:t>. Tale relazione dovrà essere dettagliata e preferibilmente suddivisa per zone/aree ove verranno realizzate le opere. Allegata alla relazione dovrà essere trasmessa la documentazione fotografica dello stato attuale evidenziando in modo particolare le zone ove è previsto </a:t>
            </a:r>
            <a:r>
              <a:rPr lang="it-IT" dirty="0" smtClean="0"/>
              <a:t>l’intervento.</a:t>
            </a:r>
          </a:p>
          <a:p>
            <a:pPr marL="0" indent="0" algn="just">
              <a:spcAft>
                <a:spcPts val="1200"/>
              </a:spcAft>
              <a:buNone/>
            </a:pPr>
            <a:r>
              <a:rPr lang="it-IT" dirty="0" smtClean="0"/>
              <a:t>Esempio: </a:t>
            </a:r>
            <a:r>
              <a:rPr lang="it-IT" dirty="0"/>
              <a:t>AREA DI CONFEZIONAMENTO DEL PRODOTTO</a:t>
            </a:r>
            <a:r>
              <a:rPr lang="it-IT" dirty="0" smtClean="0"/>
              <a:t>.</a:t>
            </a:r>
          </a:p>
          <a:p>
            <a:pPr marL="0" indent="0" algn="just">
              <a:spcAft>
                <a:spcPts val="1200"/>
              </a:spcAft>
              <a:buNone/>
            </a:pPr>
            <a:r>
              <a:rPr lang="it-IT" dirty="0" smtClean="0"/>
              <a:t> a) Intervento previsto. </a:t>
            </a:r>
            <a:r>
              <a:rPr lang="it-IT" dirty="0"/>
              <a:t>R</a:t>
            </a:r>
            <a:r>
              <a:rPr lang="it-IT" dirty="0" smtClean="0"/>
              <a:t>ealizzazione </a:t>
            </a:r>
            <a:r>
              <a:rPr lang="it-IT" dirty="0"/>
              <a:t>nuova </a:t>
            </a:r>
            <a:r>
              <a:rPr lang="it-IT" dirty="0" smtClean="0"/>
              <a:t>pavimentazione con relativo sottofondo.</a:t>
            </a:r>
          </a:p>
          <a:p>
            <a:pPr marL="0" indent="0" algn="just">
              <a:spcAft>
                <a:spcPts val="1200"/>
              </a:spcAft>
              <a:buNone/>
            </a:pPr>
            <a:r>
              <a:rPr lang="it-IT" dirty="0" smtClean="0"/>
              <a:t> b) Stato attuale della pavimentazione e relativo sottofondo. </a:t>
            </a:r>
            <a:r>
              <a:rPr lang="it-IT" dirty="0"/>
              <a:t>D</a:t>
            </a:r>
            <a:r>
              <a:rPr lang="it-IT" dirty="0" smtClean="0"/>
              <a:t>eterioramento </a:t>
            </a:r>
            <a:r>
              <a:rPr lang="it-IT" dirty="0"/>
              <a:t>della pavimentazione con presenza di avvallamenti diffusi </a:t>
            </a:r>
            <a:r>
              <a:rPr lang="it-IT" dirty="0" smtClean="0"/>
              <a:t>che pregiudicano l’incolumità del personale addetto al confezionamento del prodotto</a:t>
            </a:r>
          </a:p>
          <a:p>
            <a:pPr marL="0" indent="0" algn="just">
              <a:spcAft>
                <a:spcPts val="1200"/>
              </a:spcAft>
              <a:buNone/>
            </a:pPr>
            <a:r>
              <a:rPr lang="it-IT" dirty="0" smtClean="0"/>
              <a:t>c) Lavori previsti. Demolizione del sottofondo e relativa pavimentazione, asporto detriti alle pubbliche discariche, realizzazione nuovo massetto da cm. 30 e fornitura e posa in opera di nuova pavimentazione in resina. </a:t>
            </a:r>
            <a:endParaRPr lang="it-IT" dirty="0"/>
          </a:p>
          <a:p>
            <a:pPr marL="0" indent="0" algn="just">
              <a:spcAft>
                <a:spcPts val="1200"/>
              </a:spcAft>
              <a:buNone/>
            </a:pPr>
            <a:r>
              <a:rPr lang="it-IT" dirty="0" smtClean="0"/>
              <a:t>d) </a:t>
            </a:r>
            <a:r>
              <a:rPr lang="it-IT" dirty="0"/>
              <a:t>D</a:t>
            </a:r>
            <a:r>
              <a:rPr lang="it-IT" dirty="0" smtClean="0"/>
              <a:t>ocumentazione fotografica della </a:t>
            </a:r>
            <a:r>
              <a:rPr lang="it-IT" dirty="0"/>
              <a:t>pavimentazione oggetto dell’intervento soprattutto evidenziando le parti </a:t>
            </a:r>
            <a:r>
              <a:rPr lang="it-IT" dirty="0" smtClean="0"/>
              <a:t>deteriorate</a:t>
            </a:r>
            <a:r>
              <a:rPr lang="it-IT" dirty="0"/>
              <a:t>.</a:t>
            </a:r>
          </a:p>
          <a:p>
            <a:pPr marL="0" indent="0" algn="just">
              <a:spcAft>
                <a:spcPts val="1200"/>
              </a:spcAf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3740440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a:bodyPr>
          <a:lstStyle/>
          <a:p>
            <a:pPr marL="0" indent="0" algn="just">
              <a:spcAft>
                <a:spcPts val="1200"/>
              </a:spcAft>
              <a:buNone/>
            </a:pPr>
            <a:endParaRPr lang="it-IT" dirty="0" smtClean="0"/>
          </a:p>
          <a:p>
            <a:pPr marL="0" indent="0" algn="just">
              <a:spcAft>
                <a:spcPts val="1200"/>
              </a:spcAft>
              <a:buNone/>
            </a:pPr>
            <a:r>
              <a:rPr lang="it-IT" b="1" dirty="0" smtClean="0"/>
              <a:t>6.</a:t>
            </a:r>
            <a:r>
              <a:rPr lang="it-IT" dirty="0" smtClean="0"/>
              <a:t> </a:t>
            </a:r>
            <a:r>
              <a:rPr lang="it-IT" b="1" dirty="0"/>
              <a:t>T</a:t>
            </a:r>
            <a:r>
              <a:rPr lang="it-IT" b="1" dirty="0" smtClean="0"/>
              <a:t>itolo </a:t>
            </a:r>
            <a:r>
              <a:rPr lang="it-IT" b="1" dirty="0"/>
              <a:t>di </a:t>
            </a:r>
            <a:r>
              <a:rPr lang="it-IT" b="1" dirty="0" smtClean="0"/>
              <a:t>disponibilità.</a:t>
            </a:r>
            <a:r>
              <a:rPr lang="it-IT" dirty="0" smtClean="0"/>
              <a:t> Se il fabbricato </a:t>
            </a:r>
            <a:r>
              <a:rPr lang="it-IT" dirty="0"/>
              <a:t>è di proprietà del richiedente il contributo </a:t>
            </a:r>
            <a:r>
              <a:rPr lang="it-IT" u="sng" dirty="0"/>
              <a:t>elencare nella relazione tecnica </a:t>
            </a:r>
            <a:r>
              <a:rPr lang="it-IT" dirty="0"/>
              <a:t>gli estremi del titolo di proprietà ovvero rogito redatto presso il notaio………. in data………e registrato in data…………. </a:t>
            </a:r>
            <a:r>
              <a:rPr lang="it-IT" dirty="0" err="1"/>
              <a:t>Prot</a:t>
            </a:r>
            <a:r>
              <a:rPr lang="it-IT" dirty="0"/>
              <a:t>…………  e possibilmente </a:t>
            </a:r>
            <a:r>
              <a:rPr lang="it-IT" dirty="0" smtClean="0"/>
              <a:t>allegare copia </a:t>
            </a:r>
            <a:r>
              <a:rPr lang="it-IT" dirty="0"/>
              <a:t>della visura catastale. Nel caso </a:t>
            </a:r>
            <a:r>
              <a:rPr lang="it-IT" dirty="0" smtClean="0"/>
              <a:t>di titoli di disponibilità relativi all’</a:t>
            </a:r>
            <a:r>
              <a:rPr lang="it-IT" b="1" dirty="0" smtClean="0"/>
              <a:t>affitto</a:t>
            </a:r>
            <a:r>
              <a:rPr lang="it-IT" dirty="0" smtClean="0"/>
              <a:t> (terreno o fabbricato) copia </a:t>
            </a:r>
            <a:r>
              <a:rPr lang="it-IT" dirty="0"/>
              <a:t>del contratto di locazione (che dovrà risultare registrato alla data di presentazione) da cui si evinca la disponibilità del bene per sette anni dalla data di presentazione della </a:t>
            </a:r>
            <a:r>
              <a:rPr lang="it-IT" dirty="0" smtClean="0"/>
              <a:t>domanda.</a:t>
            </a:r>
            <a:endParaRPr lang="it-IT" dirty="0"/>
          </a:p>
          <a:p>
            <a:pPr marL="0" indent="0" algn="just">
              <a:spcAft>
                <a:spcPts val="1200"/>
              </a:spcAf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2443692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fontScale="92500"/>
          </a:bodyPr>
          <a:lstStyle/>
          <a:p>
            <a:pPr marL="0" indent="0" algn="just">
              <a:spcAft>
                <a:spcPts val="1200"/>
              </a:spcAft>
              <a:buNone/>
            </a:pPr>
            <a:r>
              <a:rPr lang="it-IT" b="1" dirty="0" smtClean="0"/>
              <a:t>7.</a:t>
            </a:r>
            <a:r>
              <a:rPr lang="it-IT" dirty="0" smtClean="0"/>
              <a:t> </a:t>
            </a:r>
            <a:r>
              <a:rPr lang="it-IT" b="1" dirty="0" smtClean="0"/>
              <a:t>Dichiarazione </a:t>
            </a:r>
            <a:r>
              <a:rPr lang="it-IT" b="1" dirty="0"/>
              <a:t>sostitutiva di atto notorio a firma del proprietario del bene immobile </a:t>
            </a:r>
            <a:r>
              <a:rPr lang="it-IT" dirty="0"/>
              <a:t>oggetto </a:t>
            </a:r>
            <a:r>
              <a:rPr lang="it-IT" dirty="0" smtClean="0"/>
              <a:t>dell’operazione </a:t>
            </a:r>
            <a:r>
              <a:rPr lang="it-IT" dirty="0"/>
              <a:t>qualora quest’ultimo non sia il richiedente di assenso alla esecuzione delle opere (ovviamente dovrà essere allegata copia del documento di riconoscimento del proprietario del </a:t>
            </a:r>
            <a:r>
              <a:rPr lang="it-IT" dirty="0" smtClean="0"/>
              <a:t>bene).</a:t>
            </a:r>
          </a:p>
          <a:p>
            <a:pPr marL="0" indent="0" algn="just">
              <a:spcAft>
                <a:spcPts val="1200"/>
              </a:spcAft>
              <a:buNone/>
            </a:pPr>
            <a:r>
              <a:rPr lang="it-IT" b="1" dirty="0" smtClean="0"/>
              <a:t>8.</a:t>
            </a:r>
            <a:r>
              <a:rPr lang="it-IT" dirty="0" smtClean="0"/>
              <a:t> </a:t>
            </a:r>
            <a:r>
              <a:rPr lang="it-IT" b="1" dirty="0" smtClean="0"/>
              <a:t>Dichiarazione </a:t>
            </a:r>
            <a:r>
              <a:rPr lang="it-IT" b="1" dirty="0"/>
              <a:t>resa dal tecnico abilitato e rilasciata ai sensi del DPR 28/12/2000 n. 445 </a:t>
            </a:r>
            <a:r>
              <a:rPr lang="it-IT" dirty="0"/>
              <a:t>(copia del modello </a:t>
            </a:r>
            <a:r>
              <a:rPr lang="it-IT" dirty="0" smtClean="0"/>
              <a:t>è riportata </a:t>
            </a:r>
            <a:r>
              <a:rPr lang="it-IT" dirty="0"/>
              <a:t>sul sito) che per l’intervento nulla osta all’ottenimento ed al rilascio di tutti i permessi e le autorizzazioni necessarie, ovvero che per l’intervento non sono necessari permessi o autorizzazioni e che nulla osta alla immediata </a:t>
            </a:r>
            <a:r>
              <a:rPr lang="it-IT" dirty="0" err="1"/>
              <a:t>cantierabilità</a:t>
            </a:r>
            <a:r>
              <a:rPr lang="it-IT" dirty="0"/>
              <a:t> delle opere previste. I permessi e nulla osta ove necessari </a:t>
            </a:r>
            <a:r>
              <a:rPr lang="it-IT" u="sng" dirty="0"/>
              <a:t>devono essere comunque prodotti contestualmente alla Comunicazione di Inizio Lavori dell’opera soggetta ad autorizzazioni.</a:t>
            </a:r>
          </a:p>
          <a:p>
            <a:pPr marL="0" indent="0" algn="just">
              <a:spcAft>
                <a:spcPts val="1200"/>
              </a:spcAft>
              <a:buNone/>
            </a:pPr>
            <a:endParaRPr lang="it-IT" dirty="0" smtClean="0"/>
          </a:p>
          <a:p>
            <a:pPr marL="0" indent="0" algn="just">
              <a:spcAft>
                <a:spcPts val="1200"/>
              </a:spcAft>
              <a:buNone/>
            </a:pPr>
            <a:endParaRPr lang="it-IT" dirty="0"/>
          </a:p>
          <a:p>
            <a:pPr marL="0" indent="0" algn="just">
              <a:spcAft>
                <a:spcPts val="1200"/>
              </a:spcAf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9707550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fontScale="77500" lnSpcReduction="20000"/>
          </a:bodyPr>
          <a:lstStyle/>
          <a:p>
            <a:pPr marL="0" indent="0">
              <a:buNone/>
            </a:pPr>
            <a:r>
              <a:rPr lang="it-IT" dirty="0"/>
              <a:t>Su questo ultimo </a:t>
            </a:r>
            <a:r>
              <a:rPr lang="it-IT" dirty="0" smtClean="0"/>
              <a:t>punto segnalo </a:t>
            </a:r>
            <a:r>
              <a:rPr lang="it-IT" dirty="0"/>
              <a:t>due </a:t>
            </a:r>
            <a:r>
              <a:rPr lang="it-IT" dirty="0" smtClean="0"/>
              <a:t>questioni:</a:t>
            </a:r>
            <a:endParaRPr lang="it-IT" dirty="0"/>
          </a:p>
          <a:p>
            <a:pPr marL="514350" lvl="0" indent="-514350" algn="just">
              <a:buAutoNum type="alphaUcParenR"/>
            </a:pPr>
            <a:r>
              <a:rPr lang="it-IT" dirty="0"/>
              <a:t>a</a:t>
            </a:r>
            <a:r>
              <a:rPr lang="it-IT" dirty="0" smtClean="0"/>
              <a:t>l </a:t>
            </a:r>
            <a:r>
              <a:rPr lang="it-IT" dirty="0"/>
              <a:t>paragrafo 7 dell’allegato A della DGR n. 1943/2019 è stata introdotta una </a:t>
            </a:r>
            <a:r>
              <a:rPr lang="it-IT" b="1" dirty="0"/>
              <a:t>nuova dichiarazione </a:t>
            </a:r>
            <a:r>
              <a:rPr lang="it-IT" dirty="0"/>
              <a:t>che deve essere allegata alla domanda e redatta da un tecnico abilitato (ovviamente con </a:t>
            </a:r>
            <a:r>
              <a:rPr lang="it-IT" dirty="0" smtClean="0"/>
              <a:t>allegata copia </a:t>
            </a:r>
            <a:r>
              <a:rPr lang="it-IT" dirty="0"/>
              <a:t>del documento di riconoscimento) il quale deve elencare tutte le autorizzazioni, concessioni, nulla osta o atti di assenso necessari (acquisiti o da acquisire) per l’esecuzione dell’iniziativa prevista dal progetto (nulla osta Soprintendenza, nulla osta Genio Civile, nulla osta Vigili del Fuoco, </a:t>
            </a:r>
            <a:r>
              <a:rPr lang="it-IT" dirty="0" err="1"/>
              <a:t>ecc</a:t>
            </a:r>
            <a:r>
              <a:rPr lang="it-IT" dirty="0" smtClean="0"/>
              <a:t>……..);</a:t>
            </a:r>
          </a:p>
          <a:p>
            <a:pPr marL="514350" lvl="0" indent="-514350" algn="just">
              <a:buAutoNum type="alphaUcParenR"/>
            </a:pPr>
            <a:endParaRPr lang="it-IT" dirty="0" smtClean="0"/>
          </a:p>
          <a:p>
            <a:pPr marL="514350" lvl="0" indent="-514350" algn="just">
              <a:buAutoNum type="alphaUcParenR"/>
            </a:pPr>
            <a:r>
              <a:rPr lang="it-IT" dirty="0"/>
              <a:t>r</a:t>
            </a:r>
            <a:r>
              <a:rPr lang="it-IT" dirty="0" smtClean="0"/>
              <a:t>elativamente </a:t>
            </a:r>
            <a:r>
              <a:rPr lang="it-IT" dirty="0"/>
              <a:t>alla </a:t>
            </a:r>
            <a:r>
              <a:rPr lang="it-IT" b="1" dirty="0"/>
              <a:t>misura 5.69 – Trasformazione dei prodotti della pesca e dell’acquacoltura</a:t>
            </a:r>
            <a:r>
              <a:rPr lang="it-IT" dirty="0"/>
              <a:t>, il bando redatto dal Ministero prevede all’ultimo punto della parte relativa alle spese ammissibili in riferimento all’art. 69 par.1 </a:t>
            </a:r>
            <a:r>
              <a:rPr lang="it-IT" dirty="0" err="1"/>
              <a:t>lett</a:t>
            </a:r>
            <a:r>
              <a:rPr lang="it-IT" dirty="0"/>
              <a:t>. c, d, e, f che nel caso di spese da sostenere per i lavori di adeguamento/ampliamento dei fabbricati esistenti le stesse possono essere ammesse solo ed esclusivamente se il richiedente il contributo è già in possesso delle specifiche autorizzazioni amministrative (da intendersi se è già stata presentata la SCIA oppure se il richiedente è già in possesso della Concessione Edilizia, ovvero tutte le autorizzazioni che consentono l’avvio immediato dei lavori) Tale documentazione dovrà essere allegata alla domanda.</a:t>
            </a:r>
          </a:p>
          <a:p>
            <a:endParaRPr lang="it-IT" dirty="0"/>
          </a:p>
          <a:p>
            <a:pPr marL="0" indent="0" algn="just">
              <a:spcAft>
                <a:spcPts val="1200"/>
              </a:spcAf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7604053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
        <p:nvSpPr>
          <p:cNvPr id="4" name="Segnaposto contenuto 3"/>
          <p:cNvSpPr>
            <a:spLocks noGrp="1"/>
          </p:cNvSpPr>
          <p:nvPr>
            <p:ph idx="1"/>
          </p:nvPr>
        </p:nvSpPr>
        <p:spPr/>
        <p:txBody>
          <a:bodyPr>
            <a:normAutofit lnSpcReduction="10000"/>
          </a:bodyPr>
          <a:lstStyle/>
          <a:p>
            <a:pPr marL="0" indent="0">
              <a:buNone/>
            </a:pPr>
            <a:r>
              <a:rPr lang="it-IT" dirty="0"/>
              <a:t>L</a:t>
            </a:r>
            <a:r>
              <a:rPr lang="it-IT" dirty="0" smtClean="0"/>
              <a:t>’art.69 paragrafo 1 lettere c), d, e, f prevede gli interventi:</a:t>
            </a:r>
          </a:p>
          <a:p>
            <a:pPr marL="0" indent="0">
              <a:buNone/>
            </a:pPr>
            <a:r>
              <a:rPr lang="it-IT" dirty="0" smtClean="0"/>
              <a:t>c) che sostengono la trasformazione delle catture di pesce commerciale che non possono essere destinate al consumo umano;</a:t>
            </a:r>
          </a:p>
          <a:p>
            <a:pPr marL="0" indent="0">
              <a:buNone/>
            </a:pPr>
            <a:r>
              <a:rPr lang="it-IT" dirty="0" smtClean="0"/>
              <a:t>d) che si riferiscono alla trasformazione dei sottoprodotti risultanti dalle attività di trasformazione principali;</a:t>
            </a:r>
          </a:p>
          <a:p>
            <a:pPr marL="0" indent="0">
              <a:buNone/>
            </a:pPr>
            <a:r>
              <a:rPr lang="it-IT" dirty="0" smtClean="0"/>
              <a:t>e) che si riferiscono alla trasformazione di prodotti dell’acquacoltura biologica conformemente agli articoli 6 e 7 del regolamento (CE) n. 834/2007</a:t>
            </a:r>
          </a:p>
          <a:p>
            <a:pPr marL="0" indent="0">
              <a:buNone/>
            </a:pPr>
            <a:r>
              <a:rPr lang="it-IT" dirty="0" smtClean="0"/>
              <a:t>f) </a:t>
            </a:r>
            <a:r>
              <a:rPr lang="it-IT" b="1" dirty="0"/>
              <a:t>c</a:t>
            </a:r>
            <a:r>
              <a:rPr lang="it-IT" b="1" dirty="0" smtClean="0"/>
              <a:t>he portano a prodotti nuovi o migliorati, a processi nuovi o migliorati o a sistemi di gestione e di organizzazione nuovi o migliorati</a:t>
            </a:r>
          </a:p>
          <a:p>
            <a:pPr marL="0" indent="0">
              <a:buNone/>
            </a:pPr>
            <a:endParaRPr lang="it-IT" dirty="0"/>
          </a:p>
        </p:txBody>
      </p:sp>
    </p:spTree>
    <p:extLst>
      <p:ext uri="{BB962C8B-B14F-4D97-AF65-F5344CB8AC3E}">
        <p14:creationId xmlns:p14="http://schemas.microsoft.com/office/powerpoint/2010/main" val="10905799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fontScale="77500" lnSpcReduction="20000"/>
          </a:bodyPr>
          <a:lstStyle/>
          <a:p>
            <a:pPr marL="0" indent="0">
              <a:buNone/>
            </a:pPr>
            <a:r>
              <a:rPr lang="it-IT" dirty="0"/>
              <a:t>Su questo ultimo </a:t>
            </a:r>
            <a:r>
              <a:rPr lang="it-IT" dirty="0" smtClean="0"/>
              <a:t>punto segnalo </a:t>
            </a:r>
            <a:r>
              <a:rPr lang="it-IT" dirty="0"/>
              <a:t>due </a:t>
            </a:r>
            <a:r>
              <a:rPr lang="it-IT" dirty="0" smtClean="0"/>
              <a:t>questioni:</a:t>
            </a:r>
            <a:endParaRPr lang="it-IT" dirty="0"/>
          </a:p>
          <a:p>
            <a:pPr marL="514350" lvl="0" indent="-514350" algn="just">
              <a:buAutoNum type="alphaUcParenR"/>
            </a:pPr>
            <a:r>
              <a:rPr lang="it-IT" dirty="0"/>
              <a:t>a</a:t>
            </a:r>
            <a:r>
              <a:rPr lang="it-IT" dirty="0" smtClean="0"/>
              <a:t>l </a:t>
            </a:r>
            <a:r>
              <a:rPr lang="it-IT" dirty="0"/>
              <a:t>paragrafo 7 dell’allegato A della DGR n. 1943/2019 è stata introdotta una </a:t>
            </a:r>
            <a:r>
              <a:rPr lang="it-IT" b="1" dirty="0"/>
              <a:t>nuova dichiarazione </a:t>
            </a:r>
            <a:r>
              <a:rPr lang="it-IT" dirty="0"/>
              <a:t>che deve essere allegata alla domanda e redatta da un tecnico abilitato (ovviamente con copia del documento di riconoscimento) il quale deve elencare tutte le autorizzazioni, concessioni, nulla osta o atti di assenso necessari (acquisiti o da acquisire) per l’esecuzione dell’iniziativa prevista dal progetto (nulla osta Soprintendenza, nulla osta Genio Civile, nulla osta Vigili del Fuoco, </a:t>
            </a:r>
            <a:r>
              <a:rPr lang="it-IT" dirty="0" err="1"/>
              <a:t>ecc</a:t>
            </a:r>
            <a:r>
              <a:rPr lang="it-IT" dirty="0" smtClean="0"/>
              <a:t>……..);</a:t>
            </a:r>
          </a:p>
          <a:p>
            <a:pPr marL="514350" lvl="0" indent="-514350" algn="just">
              <a:buAutoNum type="alphaUcParenR"/>
            </a:pPr>
            <a:endParaRPr lang="it-IT" dirty="0" smtClean="0"/>
          </a:p>
          <a:p>
            <a:pPr marL="514350" lvl="0" indent="-514350" algn="just">
              <a:buAutoNum type="alphaUcParenR"/>
            </a:pPr>
            <a:r>
              <a:rPr lang="it-IT" dirty="0"/>
              <a:t>r</a:t>
            </a:r>
            <a:r>
              <a:rPr lang="it-IT" dirty="0" smtClean="0"/>
              <a:t>elativamente </a:t>
            </a:r>
            <a:r>
              <a:rPr lang="it-IT" dirty="0"/>
              <a:t>alla </a:t>
            </a:r>
            <a:r>
              <a:rPr lang="it-IT" b="1" dirty="0"/>
              <a:t>misura 5.69 – Trasformazione dei prodotti della pesca e dell’acquacoltura</a:t>
            </a:r>
            <a:r>
              <a:rPr lang="it-IT" dirty="0"/>
              <a:t>, il bando redatto dal Ministero prevede all’ultimo punto della parte relativa alle spese ammissibili in riferimento all’art. 69 par.1 </a:t>
            </a:r>
            <a:r>
              <a:rPr lang="it-IT" dirty="0" err="1"/>
              <a:t>lett</a:t>
            </a:r>
            <a:r>
              <a:rPr lang="it-IT" dirty="0"/>
              <a:t>. c, d, e, f che nel caso di spese da sostenere per i lavori di adeguamento/ampliamento dei fabbricati esistenti le stesse possono essere ammesse solo ed esclusivamente se il richiedente il contributo è già in possesso delle specifiche autorizzazioni amministrative (da intendersi se è già stata presentata la SCIA oppure se il richiedente è già in possesso della Concessione Edilizia, ovvero tutte le autorizzazioni che consentono l’avvio immediato dei lavori) Tale documentazione dovrà essere allegata alla domanda.</a:t>
            </a:r>
          </a:p>
          <a:p>
            <a:endParaRPr lang="it-IT" dirty="0"/>
          </a:p>
          <a:p>
            <a:pPr marL="0" indent="0" algn="just">
              <a:spcAft>
                <a:spcPts val="1200"/>
              </a:spcAft>
              <a:buNone/>
            </a:pPr>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1840596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a:bodyPr>
          <a:lstStyle/>
          <a:p>
            <a:pPr algn="ctr"/>
            <a:r>
              <a:rPr lang="it-IT" sz="3600" b="1" dirty="0" smtClean="0">
                <a:latin typeface="+mn-lt"/>
                <a:ea typeface="+mn-ea"/>
                <a:cs typeface="+mn-cs"/>
              </a:rPr>
              <a:t>LAVORI E INVESTIMENTI FISSI</a:t>
            </a:r>
            <a:endParaRPr lang="it-IT" sz="3600" b="1" dirty="0">
              <a:latin typeface="+mn-lt"/>
              <a:ea typeface="+mn-ea"/>
              <a:cs typeface="+mn-cs"/>
            </a:endParaRPr>
          </a:p>
        </p:txBody>
      </p:sp>
      <p:sp>
        <p:nvSpPr>
          <p:cNvPr id="3" name="Segnaposto contenuto 2"/>
          <p:cNvSpPr>
            <a:spLocks noGrp="1"/>
          </p:cNvSpPr>
          <p:nvPr>
            <p:ph idx="1"/>
          </p:nvPr>
        </p:nvSpPr>
        <p:spPr>
          <a:xfrm>
            <a:off x="838200" y="886691"/>
            <a:ext cx="10515600" cy="4876799"/>
          </a:xfrm>
          <a:solidFill>
            <a:schemeClr val="bg1">
              <a:alpha val="0"/>
            </a:schemeClr>
          </a:solidFill>
        </p:spPr>
        <p:txBody>
          <a:bodyPr>
            <a:normAutofit fontScale="92500" lnSpcReduction="10000"/>
          </a:bodyPr>
          <a:lstStyle/>
          <a:p>
            <a:pPr marL="0" indent="0" algn="ctr">
              <a:spcAft>
                <a:spcPts val="1200"/>
              </a:spcAft>
              <a:buNone/>
            </a:pPr>
            <a:r>
              <a:rPr lang="it-IT" b="1" dirty="0" smtClean="0"/>
              <a:t>Aspetti legati all’ambiente</a:t>
            </a:r>
            <a:endParaRPr lang="it-IT" b="1" dirty="0"/>
          </a:p>
          <a:p>
            <a:pPr algn="just"/>
            <a:r>
              <a:rPr lang="it-IT" dirty="0" smtClean="0"/>
              <a:t>Qualora l’intervento possa comportare conseguenze sull’ambiente, occorre documentazione dimostrativa del fatto che non saranno possibili conseguenze negative significative</a:t>
            </a:r>
          </a:p>
          <a:p>
            <a:pPr algn="just"/>
            <a:r>
              <a:rPr lang="it-IT" u="sng" dirty="0" smtClean="0"/>
              <a:t>Per gli interventi all’interno di aree Natura 2000, parchi, riserve, o altre aree soggette a tutela ambientale, si deve SEMPRE ipotizzare che vi possano essere conseguenze</a:t>
            </a:r>
            <a:r>
              <a:rPr lang="it-IT" dirty="0" smtClean="0"/>
              <a:t>:</a:t>
            </a:r>
          </a:p>
          <a:p>
            <a:pPr lvl="1" algn="just">
              <a:buFont typeface="Courier New" panose="02070309020205020404" pitchFamily="49" charset="0"/>
              <a:buChar char="o"/>
            </a:pPr>
            <a:r>
              <a:rPr lang="it-IT" dirty="0" smtClean="0"/>
              <a:t>Ove prevista e già effettuata, andrà allegata alla domanda copia della VIA o della VINCA effettuata dall’autorità competente, riferita agli interventi previsti dal progetto</a:t>
            </a:r>
          </a:p>
          <a:p>
            <a:pPr lvl="1" algn="just">
              <a:buFont typeface="Courier New" panose="02070309020205020404" pitchFamily="49" charset="0"/>
              <a:buChar char="o"/>
            </a:pPr>
            <a:r>
              <a:rPr lang="it-IT" dirty="0" smtClean="0"/>
              <a:t>Negli altri casi andrà allegata una relazione ambientale redatta da un tecnico provvisto di </a:t>
            </a:r>
            <a:r>
              <a:rPr lang="it-IT" u="sng" dirty="0" smtClean="0"/>
              <a:t>adeguata competenza (da autocertificare)</a:t>
            </a:r>
            <a:r>
              <a:rPr lang="it-IT" dirty="0" smtClean="0"/>
              <a:t>, nella quale, a seguito di </a:t>
            </a:r>
            <a:r>
              <a:rPr lang="it-IT" u="sng" dirty="0" smtClean="0"/>
              <a:t>appropriata analisi</a:t>
            </a:r>
            <a:r>
              <a:rPr lang="it-IT" dirty="0" smtClean="0"/>
              <a:t>, si dia conto che </a:t>
            </a:r>
            <a:r>
              <a:rPr lang="it-IT" u="sng" dirty="0" smtClean="0"/>
              <a:t>non saranno possibili conseguenze negative significative sull’ambiente</a:t>
            </a:r>
            <a:endParaRPr lang="it-IT" u="sng"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1187977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fontScale="90000"/>
          </a:bodyPr>
          <a:lstStyle/>
          <a:p>
            <a:pPr algn="ctr"/>
            <a:r>
              <a:rPr lang="it-IT" sz="3600" b="1" dirty="0" smtClean="0">
                <a:latin typeface="+mn-lt"/>
                <a:ea typeface="+mn-ea"/>
                <a:cs typeface="+mn-cs"/>
              </a:rPr>
              <a:t>INVESTIMENTI PRODUTTIVI IN ACQUACOLTURA</a:t>
            </a:r>
            <a:br>
              <a:rPr lang="it-IT" sz="3600" b="1" dirty="0" smtClean="0">
                <a:latin typeface="+mn-lt"/>
                <a:ea typeface="+mn-ea"/>
                <a:cs typeface="+mn-cs"/>
              </a:rPr>
            </a:br>
            <a:r>
              <a:rPr lang="it-IT" sz="3600" b="1" dirty="0" smtClean="0">
                <a:latin typeface="+mn-lt"/>
                <a:ea typeface="+mn-ea"/>
                <a:cs typeface="+mn-cs"/>
              </a:rPr>
              <a:t>E IMPRESE DI TRASFORMAZIONE DI PRODOTTI ITTICI</a:t>
            </a:r>
            <a:endParaRPr lang="it-IT" sz="3600" b="1" dirty="0">
              <a:latin typeface="+mn-lt"/>
              <a:ea typeface="+mn-ea"/>
              <a:cs typeface="+mn-cs"/>
            </a:endParaRPr>
          </a:p>
        </p:txBody>
      </p:sp>
      <p:sp>
        <p:nvSpPr>
          <p:cNvPr id="3" name="Segnaposto contenuto 2"/>
          <p:cNvSpPr>
            <a:spLocks noGrp="1"/>
          </p:cNvSpPr>
          <p:nvPr>
            <p:ph idx="1"/>
          </p:nvPr>
        </p:nvSpPr>
        <p:spPr>
          <a:xfrm>
            <a:off x="838200" y="1142134"/>
            <a:ext cx="10515600" cy="4224193"/>
          </a:xfrm>
          <a:solidFill>
            <a:schemeClr val="bg1">
              <a:alpha val="0"/>
            </a:schemeClr>
          </a:solidFill>
        </p:spPr>
        <p:txBody>
          <a:bodyPr>
            <a:normAutofit/>
          </a:bodyPr>
          <a:lstStyle/>
          <a:p>
            <a:pPr marL="0" indent="0" algn="ctr">
              <a:buNone/>
            </a:pPr>
            <a:endParaRPr lang="it-IT" b="1" dirty="0" smtClean="0">
              <a:solidFill>
                <a:srgbClr val="FF0000"/>
              </a:solidFill>
            </a:endParaRPr>
          </a:p>
          <a:p>
            <a:pPr marL="0" indent="0" algn="ctr">
              <a:buNone/>
            </a:pPr>
            <a:r>
              <a:rPr lang="it-IT" sz="3600" b="1" dirty="0" smtClean="0">
                <a:solidFill>
                  <a:srgbClr val="FF0000"/>
                </a:solidFill>
              </a:rPr>
              <a:t>NOVITA’</a:t>
            </a:r>
          </a:p>
          <a:p>
            <a:pPr marL="0" indent="0" algn="just">
              <a:spcAft>
                <a:spcPts val="1000"/>
              </a:spcAft>
              <a:buNone/>
            </a:pPr>
            <a:endParaRPr lang="it-IT" dirty="0" smtClean="0"/>
          </a:p>
          <a:p>
            <a:pPr marL="0" indent="0" algn="just">
              <a:spcAft>
                <a:spcPts val="1000"/>
              </a:spcAft>
              <a:buNone/>
            </a:pPr>
            <a:r>
              <a:rPr lang="it-IT" dirty="0" smtClean="0"/>
              <a:t>Dopo la revisione delle disposizione attuative della misura 2.48/1 (IPA1) da parte del MIPAAF, è ora possibile:</a:t>
            </a:r>
          </a:p>
          <a:p>
            <a:pPr marL="0" lvl="1" algn="just">
              <a:spcAft>
                <a:spcPts val="1000"/>
              </a:spcAft>
              <a:buFont typeface="Wingdings" panose="05000000000000000000" pitchFamily="2" charset="2"/>
              <a:buChar char="q"/>
            </a:pPr>
            <a:r>
              <a:rPr lang="it-IT" dirty="0"/>
              <a:t> </a:t>
            </a:r>
            <a:r>
              <a:rPr lang="it-IT" dirty="0" smtClean="0"/>
              <a:t>finanziare </a:t>
            </a:r>
            <a:r>
              <a:rPr lang="it-IT" b="1" u="sng" dirty="0" smtClean="0"/>
              <a:t>nuovi</a:t>
            </a:r>
            <a:r>
              <a:rPr lang="it-IT" dirty="0" smtClean="0"/>
              <a:t> impianti di </a:t>
            </a:r>
            <a:r>
              <a:rPr lang="it-IT" b="1" u="sng" dirty="0" smtClean="0"/>
              <a:t>molluschicoltura</a:t>
            </a:r>
            <a:r>
              <a:rPr lang="it-IT" dirty="0" smtClean="0"/>
              <a:t> in ZVN</a:t>
            </a:r>
          </a:p>
          <a:p>
            <a:pPr marL="0" lvl="1" algn="just">
              <a:spcAft>
                <a:spcPts val="1000"/>
              </a:spcAft>
              <a:buFont typeface="Wingdings" panose="05000000000000000000" pitchFamily="2" charset="2"/>
              <a:buChar char="q"/>
            </a:pPr>
            <a:r>
              <a:rPr lang="it-IT" dirty="0"/>
              <a:t> </a:t>
            </a:r>
            <a:r>
              <a:rPr lang="it-IT" dirty="0" smtClean="0"/>
              <a:t>finanziare la costruzione di nuove unità </a:t>
            </a:r>
            <a:r>
              <a:rPr lang="it-IT" b="1" u="sng" dirty="0" smtClean="0"/>
              <a:t>uso conto proprio</a:t>
            </a:r>
            <a:r>
              <a:rPr lang="it-IT" dirty="0" smtClean="0"/>
              <a:t> purché </a:t>
            </a:r>
            <a:r>
              <a:rPr lang="it-IT" b="1" u="sng" dirty="0" smtClean="0"/>
              <a:t>asservite a impianti di acquacoltura</a:t>
            </a:r>
            <a:r>
              <a:rPr lang="it-IT" dirty="0" smtClean="0"/>
              <a:t> (deve risultare dalla licenza di navigabilità)</a:t>
            </a:r>
            <a:endParaRPr lang="it-IT" b="1" u="sng" dirty="0" smtClean="0"/>
          </a:p>
          <a:p>
            <a:pPr algn="just"/>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430576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fontScale="90000"/>
          </a:bodyPr>
          <a:lstStyle/>
          <a:p>
            <a:pPr algn="ctr"/>
            <a:r>
              <a:rPr lang="it-IT" sz="3600" b="1" dirty="0" smtClean="0">
                <a:latin typeface="+mn-lt"/>
                <a:ea typeface="+mn-ea"/>
                <a:cs typeface="+mn-cs"/>
              </a:rPr>
              <a:t>INVESTIMENTI PRODUTTIVI IN ACQUACOLTURA</a:t>
            </a:r>
            <a:br>
              <a:rPr lang="it-IT" sz="3600" b="1" dirty="0" smtClean="0">
                <a:latin typeface="+mn-lt"/>
                <a:ea typeface="+mn-ea"/>
                <a:cs typeface="+mn-cs"/>
              </a:rPr>
            </a:br>
            <a:r>
              <a:rPr lang="it-IT" sz="3600" b="1" dirty="0" smtClean="0">
                <a:latin typeface="+mn-lt"/>
                <a:ea typeface="+mn-ea"/>
                <a:cs typeface="+mn-cs"/>
              </a:rPr>
              <a:t>E IMPRESE DI TRASFORMAZIONE DI PRODOTTI ITTICI</a:t>
            </a:r>
            <a:endParaRPr lang="it-IT" sz="3600" b="1" dirty="0">
              <a:latin typeface="+mn-lt"/>
              <a:ea typeface="+mn-ea"/>
              <a:cs typeface="+mn-cs"/>
            </a:endParaRPr>
          </a:p>
        </p:txBody>
      </p:sp>
      <p:sp>
        <p:nvSpPr>
          <p:cNvPr id="3" name="Segnaposto contenuto 2"/>
          <p:cNvSpPr>
            <a:spLocks noGrp="1"/>
          </p:cNvSpPr>
          <p:nvPr>
            <p:ph idx="1"/>
          </p:nvPr>
        </p:nvSpPr>
        <p:spPr>
          <a:xfrm>
            <a:off x="838200" y="1142134"/>
            <a:ext cx="10515600" cy="4787611"/>
          </a:xfrm>
          <a:solidFill>
            <a:schemeClr val="bg1">
              <a:alpha val="0"/>
            </a:schemeClr>
          </a:solidFill>
        </p:spPr>
        <p:txBody>
          <a:bodyPr>
            <a:normAutofit fontScale="92500" lnSpcReduction="20000"/>
          </a:bodyPr>
          <a:lstStyle/>
          <a:p>
            <a:pPr marL="0" indent="0" algn="ctr">
              <a:buNone/>
            </a:pPr>
            <a:r>
              <a:rPr lang="it-IT" sz="3500" b="1" dirty="0" smtClean="0">
                <a:solidFill>
                  <a:srgbClr val="FF0000"/>
                </a:solidFill>
              </a:rPr>
              <a:t>ATTENZIONE!</a:t>
            </a:r>
          </a:p>
          <a:p>
            <a:pPr marL="0" indent="0" algn="just">
              <a:spcAft>
                <a:spcPts val="1000"/>
              </a:spcAft>
              <a:buNone/>
            </a:pPr>
            <a:r>
              <a:rPr lang="it-IT" dirty="0" smtClean="0"/>
              <a:t>Verificare preventivamente con attenzione:</a:t>
            </a:r>
          </a:p>
          <a:p>
            <a:pPr marL="0" lvl="1" algn="just">
              <a:spcAft>
                <a:spcPts val="1000"/>
              </a:spcAft>
              <a:buFont typeface="Wingdings" panose="05000000000000000000" pitchFamily="2" charset="2"/>
              <a:buChar char="q"/>
            </a:pPr>
            <a:r>
              <a:rPr lang="it-IT" dirty="0"/>
              <a:t> </a:t>
            </a:r>
            <a:r>
              <a:rPr lang="it-IT" dirty="0" smtClean="0"/>
              <a:t>regolarità della registrazione sanitaria: codice AULSS dell’allevamento; Numero BOLLO CE (ove previsto). I relativi codici vanno indicati nella relazione tecnica progettuale. Nel caso di titolari di più codici, andranno chiaramente specificati quelli degli impianti/stabilimenti interessati dagli interventi (salvo si tratti di realizzazione di NUOVI impianti/stabilimenti)</a:t>
            </a:r>
          </a:p>
          <a:p>
            <a:pPr marL="0" lvl="1" algn="just">
              <a:spcAft>
                <a:spcPts val="1000"/>
              </a:spcAft>
              <a:buFont typeface="Wingdings" panose="05000000000000000000" pitchFamily="2" charset="2"/>
              <a:buChar char="q"/>
            </a:pPr>
            <a:r>
              <a:rPr lang="it-IT" dirty="0"/>
              <a:t> </a:t>
            </a:r>
            <a:r>
              <a:rPr lang="it-IT" dirty="0" smtClean="0"/>
              <a:t>regolarità della concessione demaniale (ove pertinente)</a:t>
            </a:r>
          </a:p>
          <a:p>
            <a:pPr marL="0" lvl="1" algn="just">
              <a:spcAft>
                <a:spcPts val="1000"/>
              </a:spcAft>
              <a:buFont typeface="Wingdings" panose="05000000000000000000" pitchFamily="2" charset="2"/>
              <a:buChar char="q"/>
            </a:pPr>
            <a:r>
              <a:rPr lang="it-IT" dirty="0" smtClean="0"/>
              <a:t> regolarità delle autorizzazioni agli scarichi dei reflui, particolarmente (ma non solo) qualora l’intervento riguardi impianti per il trattamento delle acque</a:t>
            </a:r>
          </a:p>
          <a:p>
            <a:pPr marL="0" lvl="1" algn="just">
              <a:spcAft>
                <a:spcPts val="1000"/>
              </a:spcAft>
              <a:buFont typeface="Wingdings" panose="05000000000000000000" pitchFamily="2" charset="2"/>
              <a:buChar char="q"/>
            </a:pPr>
            <a:r>
              <a:rPr lang="it-IT" dirty="0"/>
              <a:t> </a:t>
            </a:r>
            <a:r>
              <a:rPr lang="it-IT" dirty="0" smtClean="0"/>
              <a:t>regolarità delle autorizzazioni per il prelievo di acqua (derivazioni idrauliche, pozzi, </a:t>
            </a:r>
            <a:r>
              <a:rPr lang="it-IT" dirty="0" err="1" smtClean="0"/>
              <a:t>ecc</a:t>
            </a:r>
            <a:r>
              <a:rPr lang="it-IT" dirty="0" smtClean="0"/>
              <a:t>)</a:t>
            </a:r>
          </a:p>
          <a:p>
            <a:pPr marL="0" lvl="1" indent="0" algn="just">
              <a:spcAft>
                <a:spcPts val="1000"/>
              </a:spcAft>
              <a:buNone/>
            </a:pPr>
            <a:endParaRPr lang="it-IT" dirty="0" smtClean="0"/>
          </a:p>
          <a:p>
            <a:pPr marL="0" lvl="1" indent="0" algn="just">
              <a:spcAft>
                <a:spcPts val="1000"/>
              </a:spcAft>
              <a:buNone/>
            </a:pPr>
            <a:r>
              <a:rPr lang="it-IT" dirty="0" smtClean="0"/>
              <a:t>In relazione agli interventi previsti, andranno </a:t>
            </a:r>
            <a:r>
              <a:rPr lang="it-IT" u="sng" dirty="0" smtClean="0"/>
              <a:t>allegate le copie dei relativi atti amministrativi</a:t>
            </a:r>
          </a:p>
          <a:p>
            <a:pPr algn="just"/>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32291163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75491"/>
            <a:ext cx="12192000" cy="813233"/>
          </a:xfrm>
        </p:spPr>
        <p:txBody>
          <a:bodyPr>
            <a:normAutofit fontScale="90000"/>
          </a:bodyPr>
          <a:lstStyle/>
          <a:p>
            <a:pPr algn="ctr"/>
            <a:r>
              <a:rPr lang="it-IT" sz="3600" b="1" dirty="0" smtClean="0">
                <a:latin typeface="+mn-lt"/>
                <a:ea typeface="+mn-ea"/>
                <a:cs typeface="+mn-cs"/>
              </a:rPr>
              <a:t>INVESTIMENTI PRODUTTIVI IN ACQUACOLTURA</a:t>
            </a:r>
            <a:br>
              <a:rPr lang="it-IT" sz="3600" b="1" dirty="0" smtClean="0">
                <a:latin typeface="+mn-lt"/>
                <a:ea typeface="+mn-ea"/>
                <a:cs typeface="+mn-cs"/>
              </a:rPr>
            </a:br>
            <a:r>
              <a:rPr lang="it-IT" sz="3600" b="1" dirty="0" smtClean="0">
                <a:latin typeface="+mn-lt"/>
                <a:ea typeface="+mn-ea"/>
                <a:cs typeface="+mn-cs"/>
              </a:rPr>
              <a:t>E IMPRESE DI TRASFORMAZIONE DI PRODOTTI ITTICI</a:t>
            </a:r>
            <a:endParaRPr lang="it-IT" sz="3600" b="1" dirty="0">
              <a:latin typeface="+mn-lt"/>
              <a:ea typeface="+mn-ea"/>
              <a:cs typeface="+mn-cs"/>
            </a:endParaRPr>
          </a:p>
        </p:txBody>
      </p:sp>
      <p:sp>
        <p:nvSpPr>
          <p:cNvPr id="3" name="Segnaposto contenuto 2"/>
          <p:cNvSpPr>
            <a:spLocks noGrp="1"/>
          </p:cNvSpPr>
          <p:nvPr>
            <p:ph idx="1"/>
          </p:nvPr>
        </p:nvSpPr>
        <p:spPr>
          <a:xfrm>
            <a:off x="838200" y="1142134"/>
            <a:ext cx="10515600" cy="4224193"/>
          </a:xfrm>
          <a:solidFill>
            <a:schemeClr val="bg1">
              <a:alpha val="0"/>
            </a:schemeClr>
          </a:solidFill>
        </p:spPr>
        <p:txBody>
          <a:bodyPr>
            <a:normAutofit fontScale="92500"/>
          </a:bodyPr>
          <a:lstStyle/>
          <a:p>
            <a:pPr marL="0" indent="0" algn="ctr">
              <a:spcAft>
                <a:spcPts val="1000"/>
              </a:spcAft>
              <a:buNone/>
            </a:pPr>
            <a:r>
              <a:rPr lang="it-IT" b="1" dirty="0" smtClean="0"/>
              <a:t>Concessioni demaniali</a:t>
            </a:r>
          </a:p>
          <a:p>
            <a:pPr algn="just">
              <a:spcAft>
                <a:spcPts val="1000"/>
              </a:spcAft>
            </a:pPr>
            <a:r>
              <a:rPr lang="it-IT" u="sng" dirty="0" smtClean="0"/>
              <a:t>Di norma il richiedente dovrebbe essere intestatario di una concessione demaniale vigente per il fine di allevamento</a:t>
            </a:r>
            <a:r>
              <a:rPr lang="it-IT" dirty="0" smtClean="0"/>
              <a:t>. La copia della concessione DEVE essere accompagnata dalla relativa </a:t>
            </a:r>
            <a:r>
              <a:rPr lang="it-IT" b="1" u="sng" dirty="0" smtClean="0"/>
              <a:t>planimetria</a:t>
            </a:r>
          </a:p>
          <a:p>
            <a:pPr algn="just">
              <a:spcAft>
                <a:spcPts val="1000"/>
              </a:spcAft>
            </a:pPr>
            <a:r>
              <a:rPr lang="it-IT" dirty="0" smtClean="0"/>
              <a:t>Qualora l’intestatario della concessione fosse un ente di cui il richiedente fa parte (cooperativa/consorzio) e da cui ha ricevuto in affidamento una porzione dell’area demaniale, occorre allegare una copia dell’</a:t>
            </a:r>
            <a:r>
              <a:rPr lang="it-IT" b="1" u="sng" dirty="0" smtClean="0">
                <a:solidFill>
                  <a:srgbClr val="FF0000"/>
                </a:solidFill>
              </a:rPr>
              <a:t>atto formale</a:t>
            </a:r>
            <a:r>
              <a:rPr lang="it-IT" dirty="0" smtClean="0"/>
              <a:t> con cui l’organo statutario di amministrazione del predetto ente ha affidato l’area, corredato da planimetria della stessa</a:t>
            </a:r>
          </a:p>
          <a:p>
            <a:pPr algn="just"/>
            <a:endParaRPr lang="it-IT" dirty="0"/>
          </a:p>
        </p:txBody>
      </p:sp>
      <p:grpSp>
        <p:nvGrpSpPr>
          <p:cNvPr id="6" name="Gruppo 5"/>
          <p:cNvGrpSpPr>
            <a:grpSpLocks noChangeAspect="1"/>
          </p:cNvGrpSpPr>
          <p:nvPr/>
        </p:nvGrpSpPr>
        <p:grpSpPr>
          <a:xfrm>
            <a:off x="4202889" y="6271491"/>
            <a:ext cx="3786222" cy="568037"/>
            <a:chOff x="1798291" y="5485794"/>
            <a:chExt cx="5864900" cy="780702"/>
          </a:xfrm>
        </p:grpSpPr>
        <p:pic>
          <p:nvPicPr>
            <p:cNvPr id="7" name="Immagine 6" descr="Descrizione: http://user.comune.caprinoveronese.vr.it/allegati/fckeditor/images/unione%20europe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291" y="5517054"/>
              <a:ext cx="958477" cy="720000"/>
            </a:xfrm>
            <a:prstGeom prst="rect">
              <a:avLst/>
            </a:prstGeom>
            <a:noFill/>
            <a:ln>
              <a:noFill/>
            </a:ln>
          </p:spPr>
        </p:pic>
        <p:pic>
          <p:nvPicPr>
            <p:cNvPr id="8" name="Immagine 7" descr="Descrizione: http://www.comune.caprinoveronese.vr.it/allegati/fckeditor/images/logo%20Repubblica%20Italiana.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829" y="5517054"/>
              <a:ext cx="619586" cy="720000"/>
            </a:xfrm>
            <a:prstGeom prst="rect">
              <a:avLst/>
            </a:prstGeom>
            <a:noFill/>
            <a:ln>
              <a:noFill/>
            </a:ln>
          </p:spPr>
        </p:pic>
        <p:pic>
          <p:nvPicPr>
            <p:cNvPr id="9" name="Immagine 8" descr="Descrizione: http://www.comune.caprinoveronese.vr.it/allegati/fckeditor/images/logo_regione_venet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296" y="5546496"/>
              <a:ext cx="937191" cy="720000"/>
            </a:xfrm>
            <a:prstGeom prst="rect">
              <a:avLst/>
            </a:prstGeom>
            <a:noFill/>
            <a:ln>
              <a:noFill/>
            </a:ln>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085" y="5485794"/>
              <a:ext cx="1711106" cy="684000"/>
            </a:xfrm>
            <a:prstGeom prst="rect">
              <a:avLst/>
            </a:prstGeom>
            <a:noFill/>
            <a:ln>
              <a:noFill/>
            </a:ln>
          </p:spPr>
        </p:pic>
      </p:grpSp>
    </p:spTree>
    <p:extLst>
      <p:ext uri="{BB962C8B-B14F-4D97-AF65-F5344CB8AC3E}">
        <p14:creationId xmlns:p14="http://schemas.microsoft.com/office/powerpoint/2010/main" val="1341587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1679</TotalTime>
  <Words>9717</Words>
  <Application>Microsoft Office PowerPoint</Application>
  <PresentationFormat>Widescreen</PresentationFormat>
  <Paragraphs>1043</Paragraphs>
  <Slides>133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133</vt:i4>
      </vt:variant>
    </vt:vector>
  </HeadingPairs>
  <TitlesOfParts>
    <vt:vector size="140" baseType="lpstr">
      <vt:lpstr>Arial</vt:lpstr>
      <vt:lpstr>Calibri</vt:lpstr>
      <vt:lpstr>Calibri Light</vt:lpstr>
      <vt:lpstr>Courier New</vt:lpstr>
      <vt:lpstr>Times New Roman</vt:lpstr>
      <vt:lpstr>Wingdings</vt:lpstr>
      <vt:lpstr>Tema di Office</vt:lpstr>
      <vt:lpstr>Presentazione standard di PowerPoint</vt:lpstr>
      <vt:lpstr> BANDI PUBBLICATI SUL BUR N.2 DEL 3 GENNAIO 2020</vt:lpstr>
      <vt:lpstr>BANDI PUBBLICATI SUL BUR N.2 DEL 3 GENNAIO 2020</vt:lpstr>
      <vt:lpstr>BANDI PUBBLICATI SUL BUR N.2 DEL 3 GENNAIO 2020</vt:lpstr>
      <vt:lpstr>BANDI PUBBLICATI SUL BUR N.2 DEL 3 GENNAIO 2020</vt:lpstr>
      <vt:lpstr>REQUISITI GENERALI DI AMMISSIBILITA’ </vt:lpstr>
      <vt:lpstr>REQUISITI GENERALI DI AMMISSIBILITA’</vt:lpstr>
      <vt:lpstr>REQUISITI GENERALI DI AMMISSIBILITA’</vt:lpstr>
      <vt:lpstr>REQUISITI GENERALI DI AMMISSIBILITA’</vt:lpstr>
      <vt:lpstr>REQUISITI GENERALI DI AMMISSIBILITA’</vt:lpstr>
      <vt:lpstr>L.R. 16 del 11 maggio 2018</vt:lpstr>
      <vt:lpstr>In vigore:</vt:lpstr>
      <vt:lpstr>REQUISITI GENERALI DI AMMISSIBILITA’ L.R. 16/2018</vt:lpstr>
      <vt:lpstr>Presentazione standard di PowerPoint</vt:lpstr>
      <vt:lpstr>Condanne che - da sole o congiunte - raggiungano:  a) un tempo superiore ad anni due di reclusione, sola o congiunta a pena pecuniaria, con effetti fino alla riabilitazione;   b) un tempo non superiore ad anni due di reclusione, sola o congiunta a pena pecuniaria, quando non sia stato concesso il beneficio della sospensione condizionale della pena, con effetti fino: riabilitazione  e/o dichiarazione di estinzione del reato (art. 445, co. 2, del c. p. p.).  </vt:lpstr>
      <vt:lpstr> N.B. nel caso previsto dal comma 1, lettera b):  </vt:lpstr>
      <vt:lpstr>REQUISITI GENERALI DI AMMISSIBILITA’</vt:lpstr>
      <vt:lpstr>REQUISITI GENERALI DI AMMISSIBILITA’</vt:lpstr>
      <vt:lpstr>REQUISITI GENERALI DI AMMISSIBILITA’</vt:lpstr>
      <vt:lpstr>REQUISITI GENERALI DI AMMISSIBILITA’</vt:lpstr>
      <vt:lpstr>REQUISITI GENERALI DI AMMISSIBILITA’</vt:lpstr>
      <vt:lpstr>REQUISITI GENERALI DI AMMISSIBILITA’</vt:lpstr>
      <vt:lpstr>REQUISITI GENERALI DI AMMISSIBILITA’</vt:lpstr>
      <vt:lpstr>REQUISITI GENERALI DI AMMISSIBILITA’</vt:lpstr>
      <vt:lpstr>REQUISITI GENERALI DI AMMISSIBILITA’</vt:lpstr>
      <vt:lpstr>      </vt:lpstr>
      <vt:lpstr>REQUISITI GENERALI DI AMMISSIBILITA’</vt:lpstr>
      <vt:lpstr>REQUISITI GENERALI DI AMMISSIBILITA’</vt:lpstr>
      <vt:lpstr>REQUISITI GENERALI DI AMMISSIBILITA’</vt:lpstr>
      <vt:lpstr>REQUISITI GENERALI DI AMMISSIBILITA’</vt:lpstr>
      <vt:lpstr>REQUISITI GENERALI DI AMMISSIBILITA’</vt:lpstr>
      <vt:lpstr>REQUISITI GENERALI DI AMMISSIBILITA’</vt:lpstr>
      <vt:lpstr>REQUISITI GENERALI DI AMMISSIBILITA’</vt:lpstr>
      <vt:lpstr>REQUISITI GENERALI DI AMMISSIBILITA’</vt:lpstr>
      <vt:lpstr>  REQUISITI GENERALI DI AMMISSIBILITA’   </vt:lpstr>
      <vt:lpstr>REQUISITI GENERALI DI AMMISSIBILITA’</vt:lpstr>
      <vt:lpstr>Documentazione richiesta: </vt:lpstr>
      <vt:lpstr>REQUISITI GENERALI DI AMMISSIBILITA’</vt:lpstr>
      <vt:lpstr>Presentazione standard di PowerPoint</vt:lpstr>
      <vt:lpstr>Presentazione standard di PowerPoint</vt:lpstr>
      <vt:lpstr>Presentazione standard di PowerPoint</vt:lpstr>
      <vt:lpstr>Regola generale:</vt:lpstr>
      <vt:lpstr>Obbligo di comunicare: </vt:lpstr>
      <vt:lpstr>Presentazione standard di PowerPoint</vt:lpstr>
      <vt:lpstr>Presentazione standard di PowerPoint</vt:lpstr>
      <vt:lpstr>PREVENTIVO ESAME DEL BANDO</vt:lpstr>
      <vt:lpstr>PREVENTIVO ESAME DEL BANDO</vt:lpstr>
      <vt:lpstr>PREVENTIVO ESAME DEL BANDO</vt:lpstr>
      <vt:lpstr>PREVENTIVO ESAME DEL BANDO</vt:lpstr>
      <vt:lpstr>PREVENTIVO ESAME DEL BANDO</vt:lpstr>
      <vt:lpstr>PREVENTIVO ESAME DEL BANDO</vt:lpstr>
      <vt:lpstr>PREVENTIVO ESAME DEL BANDO</vt:lpstr>
      <vt:lpstr>PREVENTIVO ESAME DEL BANDO</vt:lpstr>
      <vt:lpstr>COMPILAZIONE E PRESENTAZIONE DOMANDA - 1</vt:lpstr>
      <vt:lpstr>COMPILAZIONE E PRESENTAZIONE DOMANDA - 2</vt:lpstr>
      <vt:lpstr>COMPILAZIONE E PRESENTAZIONE DOMANDA - 3</vt:lpstr>
      <vt:lpstr>COMPILAZIONE E PRESENTAZIONE DOMANDA - 3</vt:lpstr>
      <vt:lpstr>COMPILAZIONE E PRESENTAZIONE DOMANDA - 3</vt:lpstr>
      <vt:lpstr>COMPILAZIONE E PRESENTAZIONE DOMANDA - 3</vt:lpstr>
      <vt:lpstr>COMPILAZIONE E PRESENTAZIONE DOMANDA - 4</vt:lpstr>
      <vt:lpstr>COMPILAZIONE E PRESENTAZIONE DOMANDA - 5</vt:lpstr>
      <vt:lpstr>COMPILAZIONE E PRESENTAZIONE DOMANDA - 6</vt:lpstr>
      <vt:lpstr>COMPILAZIONE E PRESENTAZIONE DOMANDA - 7</vt:lpstr>
      <vt:lpstr>COMPILAZIONE E PRESENTAZIONE DOMANDA - 8</vt:lpstr>
      <vt:lpstr>COMPILAZIONE E PRESENTAZIONE DOMANDA - 8</vt:lpstr>
      <vt:lpstr>COMPILAZIONE E PRESENTAZIONE DOMANDA - 8</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DOCUMENTAZIONE ALLEGATA</vt:lpstr>
      <vt:lpstr>INVESTIMENTI IN MACCHINE E ATTREZZATURE</vt:lpstr>
      <vt:lpstr>LAVORI E INVESTIMENTI FISSI</vt:lpstr>
      <vt:lpstr>LAVORI E INVESTIMENTI FISSI</vt:lpstr>
      <vt:lpstr>LAVORI E INVESTIMENTI FISSI</vt:lpstr>
      <vt:lpstr>LAVORI E INVESTIMENTI FISSI</vt:lpstr>
      <vt:lpstr>LAVORI E INVESTIMENTI FISSI</vt:lpstr>
      <vt:lpstr>LAVORI E INVESTIMENTI FISSI</vt:lpstr>
      <vt:lpstr>LAVORI E INVESTIMENTI FISSI</vt:lpstr>
      <vt:lpstr>LAVORI E INVESTIMENTI FISSI</vt:lpstr>
      <vt:lpstr>LAVORI E INVESTIMENTI FISSI</vt:lpstr>
      <vt:lpstr>INVESTIMENTI PRODUTTIVI IN ACQUACOLTURA E IMPRESE DI TRASFORMAZIONE DI PRODOTTI ITTICI</vt:lpstr>
      <vt:lpstr>INVESTIMENTI PRODUTTIVI IN ACQUACOLTURA E IMPRESE DI TRASFORMAZIONE DI PRODOTTI ITTICI</vt:lpstr>
      <vt:lpstr>INVESTIMENTI PRODUTTIVI IN ACQUACOLTURA E IMPRESE DI TRASFORMAZIONE DI PRODOTTI ITTICI</vt:lpstr>
      <vt:lpstr>INVESTIMENTI PRODUTTIVI IN ACQUACOLTURA E IMPRESE DI TRASFORMAZIONE DI PRODOTTI ITTICI</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INVESTIMENTI A BORDO MOTOPESCA</vt:lpstr>
      <vt:lpstr>PROGETTI RICERCA, INNOVAZIONE E FORMAZIONE</vt:lpstr>
      <vt:lpstr>PROGETTI RICERCA, INNOVAZIONE E FORMAZIONE</vt:lpstr>
      <vt:lpstr>PROGETTI RICERCA, INNOVAZIONE E FORMAZIONE</vt:lpstr>
      <vt:lpstr>PROGETTI RICERCA, INNOVAZIONE E FORMAZIONE</vt:lpstr>
    </vt:vector>
  </TitlesOfParts>
  <Company>Giunta Regionale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Pierpaolo Penzo</dc:creator>
  <cp:lastModifiedBy>Pierpaolo Penzo</cp:lastModifiedBy>
  <cp:revision>151</cp:revision>
  <cp:lastPrinted>2020-01-29T15:29:18Z</cp:lastPrinted>
  <dcterms:created xsi:type="dcterms:W3CDTF">2020-01-21T08:31:05Z</dcterms:created>
  <dcterms:modified xsi:type="dcterms:W3CDTF">2020-01-30T07:31:51Z</dcterms:modified>
</cp:coreProperties>
</file>